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52" r:id="rId3"/>
    <p:sldMasterId id="2147483664" r:id="rId4"/>
  </p:sldMasterIdLst>
  <p:notesMasterIdLst>
    <p:notesMasterId r:id="rId7"/>
  </p:notesMasterIdLst>
  <p:sldIdLst>
    <p:sldId id="259" r:id="rId5"/>
    <p:sldId id="258" r:id="rId6"/>
    <p:sldId id="266" r:id="rId8"/>
    <p:sldId id="267" r:id="rId9"/>
    <p:sldId id="268" r:id="rId10"/>
    <p:sldId id="269" r:id="rId11"/>
    <p:sldId id="270" r:id="rId12"/>
    <p:sldId id="260" r:id="rId13"/>
    <p:sldId id="281" r:id="rId14"/>
    <p:sldId id="285" r:id="rId15"/>
    <p:sldId id="282" r:id="rId16"/>
    <p:sldId id="286" r:id="rId17"/>
    <p:sldId id="283" r:id="rId18"/>
    <p:sldId id="287" r:id="rId19"/>
    <p:sldId id="284" r:id="rId20"/>
    <p:sldId id="271" r:id="rId21"/>
    <p:sldId id="262" r:id="rId22"/>
    <p:sldId id="288" r:id="rId23"/>
    <p:sldId id="289" r:id="rId24"/>
    <p:sldId id="290" r:id="rId25"/>
    <p:sldId id="272" r:id="rId26"/>
    <p:sldId id="273" r:id="rId27"/>
    <p:sldId id="274" r:id="rId28"/>
    <p:sldId id="275" r:id="rId29"/>
    <p:sldId id="276" r:id="rId30"/>
    <p:sldId id="291" r:id="rId31"/>
    <p:sldId id="277" r:id="rId32"/>
  </p:sldIdLst>
  <p:sldSz cx="9906000" cy="6858000" type="A4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54" y="78"/>
      </p:cViewPr>
      <p:guideLst>
        <p:guide orient="horz" pos="2169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5445EF-F65D-47B6-88C8-D33A4A53D761}" type="slidenum">
              <a:rPr lang="en-US" smtClean="0"/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vi-V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C8C2375-68A8-4914-BEC3-D453894FAA9A}" type="slidenum">
              <a:rPr lang="en-US" sz="1200">
                <a:latin typeface="+mn-lt"/>
              </a:rPr>
            </a:fld>
            <a:endParaRPr lang="en-US" sz="1200">
              <a:latin typeface="+mn-lt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vi-V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C8C2375-68A8-4914-BEC3-D453894FAA9A}" type="slidenum">
              <a:rPr lang="en-US" sz="1200">
                <a:latin typeface="+mn-lt"/>
              </a:rPr>
            </a:fld>
            <a:endParaRPr lang="en-US" sz="1200">
              <a:latin typeface="+mn-lt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vi-V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FE7B-669D-4B24-9665-433359602185}" type="slidenum">
              <a:rPr lang="en-US" smtClean="0"/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vi-V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BAFCA4-FDC1-467E-ABC9-DF9ADE79C90E}" type="slidenum">
              <a:rPr lang="en-US" smtClean="0"/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vi-V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2441F2-3272-478B-A7D7-7A353969FE6E}" type="slidenum">
              <a:rPr lang="en-US" smtClean="0"/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vi-V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8F2665-7546-463E-802D-8939F003D55C}" type="slidenum">
              <a:rPr lang="en-US" smtClean="0"/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vi-V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Đường nối Thẳng 2"/>
          <p:cNvCxnSpPr/>
          <p:nvPr userDrawn="1"/>
        </p:nvCxnSpPr>
        <p:spPr>
          <a:xfrm>
            <a:off x="383722" y="0"/>
            <a:ext cx="0" cy="69478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591" y="731520"/>
            <a:ext cx="5426842" cy="525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1540" y="5074920"/>
            <a:ext cx="822198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4" y="0"/>
            <a:ext cx="9905988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91539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lIns="45720" tIns="0" rIns="45720" bIns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088982" y="414780"/>
            <a:ext cx="2135981" cy="5757421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81038" y="414779"/>
            <a:ext cx="6284119" cy="5757420"/>
          </a:xfrm>
        </p:spPr>
        <p:txBody>
          <a:bodyPr vert="eaVert" lIns="45720" tIns="0" rIns="45720" bIns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906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1"/>
            <a:ext cx="2497139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58592" y="1122363"/>
            <a:ext cx="7143154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592" y="3602038"/>
            <a:ext cx="7143154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4473" y="5410203"/>
            <a:ext cx="222885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8591" y="5410203"/>
            <a:ext cx="416397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5237" y="5410201"/>
            <a:ext cx="62651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 hasCustomPrompt="1"/>
          </p:nvPr>
        </p:nvSpPr>
        <p:spPr>
          <a:xfrm>
            <a:off x="927399" y="618518"/>
            <a:ext cx="8048624" cy="147857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 hasCustomPrompt="1"/>
          </p:nvPr>
        </p:nvSpPr>
        <p:spPr>
          <a:xfrm>
            <a:off x="927399" y="2249487"/>
            <a:ext cx="8048624" cy="354171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6058749" y="5883278"/>
            <a:ext cx="222885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7397" y="5883277"/>
            <a:ext cx="5069439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49512" y="5883276"/>
            <a:ext cx="62651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7396" y="1419228"/>
            <a:ext cx="8048625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7396" y="4424362"/>
            <a:ext cx="8048625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27396" y="2249486"/>
            <a:ext cx="3963691" cy="354171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14913" y="2249486"/>
            <a:ext cx="3961109" cy="354171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7396" y="619128"/>
            <a:ext cx="8048625" cy="1477961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8811" y="2249486"/>
            <a:ext cx="3722278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27397" y="3073399"/>
            <a:ext cx="3963692" cy="271780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256325" y="2249485"/>
            <a:ext cx="371969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14912" y="3073399"/>
            <a:ext cx="3961109" cy="271780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Bầu dục 12"/>
          <p:cNvSpPr/>
          <p:nvPr/>
        </p:nvSpPr>
        <p:spPr>
          <a:xfrm>
            <a:off x="998219" y="1413802"/>
            <a:ext cx="227838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Hình Bầu dục 13"/>
          <p:cNvSpPr/>
          <p:nvPr/>
        </p:nvSpPr>
        <p:spPr>
          <a:xfrm>
            <a:off x="1253729" y="1344614"/>
            <a:ext cx="68792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iêu đề 13"/>
          <p:cNvSpPr>
            <a:spLocks noGrp="1"/>
          </p:cNvSpPr>
          <p:nvPr>
            <p:ph type="ctrTitle" hasCustomPrompt="1"/>
          </p:nvPr>
        </p:nvSpPr>
        <p:spPr>
          <a:xfrm>
            <a:off x="1551940" y="359898"/>
            <a:ext cx="8023860" cy="1472184"/>
          </a:xfrm>
          <a:prstGeom prst="rect">
            <a:avLst/>
          </a:prstGeom>
        </p:spPr>
        <p:txBody>
          <a:bodyPr anchor="b"/>
          <a:lstStyle>
            <a:lvl1pPr algn="l"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22" name="Tiêu đề phụ 21"/>
          <p:cNvSpPr>
            <a:spLocks noGrp="1"/>
          </p:cNvSpPr>
          <p:nvPr>
            <p:ph type="subTitle" idx="1" hasCustomPrompt="1"/>
          </p:nvPr>
        </p:nvSpPr>
        <p:spPr>
          <a:xfrm>
            <a:off x="1551940" y="1850064"/>
            <a:ext cx="8023860" cy="1752600"/>
          </a:xfrm>
          <a:prstGeom prst="rect">
            <a:avLst/>
          </a:prstGeom>
        </p:spPr>
        <p:txBody>
          <a:bodyPr tIns="0"/>
          <a:lstStyle>
            <a:lvl1pPr marL="27305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6" name="Nơi giữ chỗ cho Ngày tháng 6"/>
          <p:cNvSpPr>
            <a:spLocks noGrp="1"/>
          </p:cNvSpPr>
          <p:nvPr>
            <p:ph type="dt" sz="half" idx="10"/>
          </p:nvPr>
        </p:nvSpPr>
        <p:spPr>
          <a:xfrm>
            <a:off x="3879850" y="6305550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Chân trang 19"/>
          <p:cNvSpPr>
            <a:spLocks noGrp="1"/>
          </p:cNvSpPr>
          <p:nvPr>
            <p:ph type="ftr" sz="quarter" idx="11"/>
          </p:nvPr>
        </p:nvSpPr>
        <p:spPr>
          <a:xfrm>
            <a:off x="6191250" y="6305550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Số hiệu Bản chiếu 9"/>
          <p:cNvSpPr>
            <a:spLocks noGrp="1"/>
          </p:cNvSpPr>
          <p:nvPr>
            <p:ph type="sldNum" sz="quarter" idx="12"/>
          </p:nvPr>
        </p:nvSpPr>
        <p:spPr>
          <a:xfrm>
            <a:off x="9331590" y="6305550"/>
            <a:ext cx="4953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B9A76-380A-40FB-939F-4E13136AD867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698" y="609601"/>
            <a:ext cx="3133030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89413" y="592666"/>
            <a:ext cx="4786608" cy="5198534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31698" y="2249486"/>
            <a:ext cx="3133030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7400" y="609600"/>
            <a:ext cx="406679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35606" y="609600"/>
            <a:ext cx="3740417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7397" y="2249486"/>
            <a:ext cx="406679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7396" y="4304666"/>
            <a:ext cx="8053788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27396" y="606426"/>
            <a:ext cx="8053788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7359" y="5124020"/>
            <a:ext cx="8052573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7434" y="609600"/>
            <a:ext cx="8048588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7396" y="4419601"/>
            <a:ext cx="8047373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75047" y="609601"/>
            <a:ext cx="7558486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398024" y="3365557"/>
            <a:ext cx="7111243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7396" y="4309919"/>
            <a:ext cx="8048627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54627" y="718458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 panose="020B0603020202020204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468929" y="2764972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 panose="020B0603020202020204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7397" y="2134043"/>
            <a:ext cx="8048626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7359" y="4657655"/>
            <a:ext cx="8047411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27399" y="609600"/>
            <a:ext cx="8048624" cy="1905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7396" y="2674463"/>
            <a:ext cx="2597480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27397" y="3360263"/>
            <a:ext cx="25961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68249" y="2677635"/>
            <a:ext cx="2587313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3668248" y="3363435"/>
            <a:ext cx="258803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380109" y="2674463"/>
            <a:ext cx="2595912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6380109" y="3360263"/>
            <a:ext cx="259591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27398" y="609600"/>
            <a:ext cx="8048624" cy="1905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7398" y="4404596"/>
            <a:ext cx="2596133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27398" y="2666998"/>
            <a:ext cx="2596133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27398" y="4980860"/>
            <a:ext cx="2596133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47356" y="4404596"/>
            <a:ext cx="2600325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647356" y="2666998"/>
            <a:ext cx="259913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3646170" y="4980857"/>
            <a:ext cx="2600325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380212" y="4404595"/>
            <a:ext cx="2592477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6380110" y="2666998"/>
            <a:ext cx="2595913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6380109" y="4980856"/>
            <a:ext cx="2595912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2"/>
          <p:cNvSpPr/>
          <p:nvPr/>
        </p:nvSpPr>
        <p:spPr>
          <a:xfrm>
            <a:off x="1098948" y="0"/>
            <a:ext cx="8807053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Hình Chữ nhật 13"/>
          <p:cNvSpPr/>
          <p:nvPr/>
        </p:nvSpPr>
        <p:spPr bwMode="invGray">
          <a:xfrm>
            <a:off x="1098948" y="0"/>
            <a:ext cx="7911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Nơi giữ chỗ cho Ngày tháng 1"/>
          <p:cNvSpPr>
            <a:spLocks noGrp="1"/>
          </p:cNvSpPr>
          <p:nvPr>
            <p:ph type="dt" sz="half" idx="10"/>
          </p:nvPr>
        </p:nvSpPr>
        <p:spPr>
          <a:xfrm>
            <a:off x="3879850" y="6305550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2"/>
          <p:cNvSpPr>
            <a:spLocks noGrp="1"/>
          </p:cNvSpPr>
          <p:nvPr>
            <p:ph type="ftr" sz="quarter" idx="11"/>
          </p:nvPr>
        </p:nvSpPr>
        <p:spPr>
          <a:xfrm>
            <a:off x="6191250" y="6305550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3"/>
          <p:cNvSpPr>
            <a:spLocks noGrp="1"/>
          </p:cNvSpPr>
          <p:nvPr>
            <p:ph type="sldNum" sz="quarter" idx="12"/>
          </p:nvPr>
        </p:nvSpPr>
        <p:spPr>
          <a:xfrm>
            <a:off x="9331590" y="6305550"/>
            <a:ext cx="4953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51919-5414-4326-A736-D590B8FB84E1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346951" y="609601"/>
            <a:ext cx="1629071" cy="5181601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27396" y="609601"/>
            <a:ext cx="6295730" cy="5181601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52060" y="1845737"/>
            <a:ext cx="4011930" cy="402335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91540" y="2582334"/>
            <a:ext cx="4011930" cy="32867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52060" y="2582334"/>
            <a:ext cx="4011930" cy="32867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3.xml"/><Relationship Id="rId18" Type="http://schemas.openxmlformats.org/officeDocument/2006/relationships/image" Target="../media/image2.png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Đường nối Thẳng 3"/>
          <p:cNvCxnSpPr/>
          <p:nvPr userDrawn="1"/>
        </p:nvCxnSpPr>
        <p:spPr>
          <a:xfrm>
            <a:off x="383722" y="0"/>
            <a:ext cx="0" cy="69478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6055" indent="-186055" algn="l" defTabSz="742950" rtl="0" eaLnBrk="1" latinLnBrk="0" hangingPunct="1">
        <a:lnSpc>
          <a:spcPct val="90000"/>
        </a:lnSpc>
        <a:spcBef>
          <a:spcPts val="81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900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4pPr>
      <a:lvl5pPr marL="167195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5pPr>
      <a:lvl6pPr marL="204343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6pPr>
      <a:lvl7pPr marL="241490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7pPr>
      <a:lvl8pPr marL="278638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8pPr>
      <a:lvl9pPr marL="315785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17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705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93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81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8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906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5479" y="1"/>
            <a:ext cx="9795255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7399" y="618518"/>
            <a:ext cx="8048624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399" y="2249487"/>
            <a:ext cx="8048624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8749" y="588327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7397" y="5883277"/>
            <a:ext cx="5069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9512" y="5883276"/>
            <a:ext cx="626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1.png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1.png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1.png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1.png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1.png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wmf"/><Relationship Id="rId1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1.png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1.png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668253" y="615215"/>
            <a:ext cx="5237747" cy="2193745"/>
          </a:xfrm>
        </p:spPr>
        <p:txBody>
          <a:bodyPr>
            <a:norm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b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nghề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dụng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" r="2304"/>
          <a:stretch>
            <a:fillRect/>
          </a:stretch>
        </p:blipFill>
        <p:spPr bwMode="auto">
          <a:xfrm>
            <a:off x="0" y="0"/>
            <a:ext cx="46682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/>
          <p:cNvGrpSpPr/>
          <p:nvPr/>
        </p:nvGrpSpPr>
        <p:grpSpPr>
          <a:xfrm>
            <a:off x="-293370" y="1089025"/>
            <a:ext cx="10758805" cy="5918200"/>
            <a:chOff x="-529530" y="1055241"/>
            <a:chExt cx="10951703" cy="5968219"/>
          </a:xfrm>
        </p:grpSpPr>
        <p:pic>
          <p:nvPicPr>
            <p:cNvPr id="3" name="Picture 1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9530" y="1055241"/>
              <a:ext cx="10951703" cy="5968219"/>
            </a:xfrm>
            <a:prstGeom prst="rect">
              <a:avLst/>
            </a:prstGeom>
          </p:spPr>
        </p:pic>
        <p:pic>
          <p:nvPicPr>
            <p:cNvPr id="4" name="vai trò của điện năng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853493" y="1434692"/>
              <a:ext cx="8185678" cy="4604444"/>
            </a:xfrm>
            <a:prstGeom prst="rect">
              <a:avLst/>
            </a:prstGeom>
          </p:spPr>
        </p:pic>
      </p:grpSp>
      <p:sp>
        <p:nvSpPr>
          <p:cNvPr id="2" name="Hộp Văn bản 1"/>
          <p:cNvSpPr txBox="1"/>
          <p:nvPr/>
        </p:nvSpPr>
        <p:spPr>
          <a:xfrm>
            <a:off x="418011" y="0"/>
            <a:ext cx="5017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I.Vai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vị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nghề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dụng: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1663881" y="2994408"/>
            <a:ext cx="6844937" cy="15065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418011" y="521609"/>
            <a:ext cx="9487989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hoạt động trong sản xuất và đời sống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55" name="Picture 19" descr="ho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30" y="5244783"/>
            <a:ext cx="581025" cy="873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bldLvl="0" animBg="1"/>
      <p:bldP spid="5" grpId="1" bldLvl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/>
          <p:cNvGrpSpPr/>
          <p:nvPr/>
        </p:nvGrpSpPr>
        <p:grpSpPr>
          <a:xfrm>
            <a:off x="-302895" y="1212850"/>
            <a:ext cx="10908665" cy="5658485"/>
            <a:chOff x="-529530" y="1055241"/>
            <a:chExt cx="10951703" cy="5968219"/>
          </a:xfrm>
        </p:grpSpPr>
        <p:pic>
          <p:nvPicPr>
            <p:cNvPr id="3" name="Picture 1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9530" y="1055241"/>
              <a:ext cx="10951703" cy="5968219"/>
            </a:xfrm>
            <a:prstGeom prst="rect">
              <a:avLst/>
            </a:prstGeom>
          </p:spPr>
        </p:pic>
        <p:pic>
          <p:nvPicPr>
            <p:cNvPr id="4" name="vai trò của điện năng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853493" y="1434692"/>
              <a:ext cx="8185678" cy="4604444"/>
            </a:xfrm>
            <a:prstGeom prst="rect">
              <a:avLst/>
            </a:prstGeom>
          </p:spPr>
        </p:pic>
      </p:grpSp>
      <p:sp>
        <p:nvSpPr>
          <p:cNvPr id="2" name="Hộp Văn bản 1"/>
          <p:cNvSpPr txBox="1"/>
          <p:nvPr/>
        </p:nvSpPr>
        <p:spPr>
          <a:xfrm>
            <a:off x="418011" y="0"/>
            <a:ext cx="5017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I.Vai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vị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nghề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dụng: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7"/>
          <p:cNvSpPr/>
          <p:nvPr/>
        </p:nvSpPr>
        <p:spPr>
          <a:xfrm>
            <a:off x="1729284" y="3002519"/>
            <a:ext cx="6844937" cy="15065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dụng có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đâu 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55" name="Picture 19" descr="ho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30" y="5244783"/>
            <a:ext cx="581025" cy="873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bldLvl="0" animBg="1"/>
      <p:bldP spid="8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/>
          <p:cNvGrpSpPr/>
          <p:nvPr/>
        </p:nvGrpSpPr>
        <p:grpSpPr>
          <a:xfrm>
            <a:off x="-292100" y="1319530"/>
            <a:ext cx="10908665" cy="5658485"/>
            <a:chOff x="-529530" y="1055241"/>
            <a:chExt cx="10951703" cy="5968219"/>
          </a:xfrm>
        </p:grpSpPr>
        <p:pic>
          <p:nvPicPr>
            <p:cNvPr id="3" name="Picture 1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9530" y="1055241"/>
              <a:ext cx="10951703" cy="5968219"/>
            </a:xfrm>
            <a:prstGeom prst="rect">
              <a:avLst/>
            </a:prstGeom>
          </p:spPr>
        </p:pic>
        <p:pic>
          <p:nvPicPr>
            <p:cNvPr id="4" name="vai trò của điện năng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853493" y="1434692"/>
              <a:ext cx="8185678" cy="4604444"/>
            </a:xfrm>
            <a:prstGeom prst="rect">
              <a:avLst/>
            </a:prstGeom>
          </p:spPr>
        </p:pic>
      </p:grpSp>
      <p:sp>
        <p:nvSpPr>
          <p:cNvPr id="2" name="Hộp Văn bản 1"/>
          <p:cNvSpPr txBox="1"/>
          <p:nvPr/>
        </p:nvSpPr>
        <p:spPr>
          <a:xfrm>
            <a:off x="418011" y="0"/>
            <a:ext cx="5017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I.Vai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vị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nghề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dụng: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7"/>
          <p:cNvSpPr/>
          <p:nvPr/>
        </p:nvSpPr>
        <p:spPr>
          <a:xfrm>
            <a:off x="1740079" y="2992359"/>
            <a:ext cx="6844937" cy="15065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dụng có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đâu 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418010" y="705512"/>
            <a:ext cx="9487989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-Nghề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dụng có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các cơ quan,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55" name="Picture 19" descr="ho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30" y="5244783"/>
            <a:ext cx="581025" cy="873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bldLvl="0" animBg="1"/>
      <p:bldP spid="8" grpId="1" bldLvl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/>
          <p:cNvGrpSpPr/>
          <p:nvPr/>
        </p:nvGrpSpPr>
        <p:grpSpPr>
          <a:xfrm>
            <a:off x="-252730" y="1403350"/>
            <a:ext cx="10948670" cy="5574665"/>
            <a:chOff x="-529530" y="1055241"/>
            <a:chExt cx="10951703" cy="5968219"/>
          </a:xfrm>
        </p:grpSpPr>
        <p:pic>
          <p:nvPicPr>
            <p:cNvPr id="3" name="Picture 1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9530" y="1055241"/>
              <a:ext cx="10951703" cy="5968219"/>
            </a:xfrm>
            <a:prstGeom prst="rect">
              <a:avLst/>
            </a:prstGeom>
          </p:spPr>
        </p:pic>
        <p:pic>
          <p:nvPicPr>
            <p:cNvPr id="4" name="vai trò của điện năng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853493" y="1434692"/>
              <a:ext cx="8185678" cy="4604444"/>
            </a:xfrm>
            <a:prstGeom prst="rect">
              <a:avLst/>
            </a:prstGeom>
          </p:spPr>
        </p:pic>
      </p:grpSp>
      <p:sp>
        <p:nvSpPr>
          <p:cNvPr id="2" name="Hộp Văn bản 1"/>
          <p:cNvSpPr txBox="1"/>
          <p:nvPr/>
        </p:nvSpPr>
        <p:spPr>
          <a:xfrm>
            <a:off x="418011" y="139700"/>
            <a:ext cx="5017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I.Vai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vị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nghề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dụng: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1799767" y="2930620"/>
            <a:ext cx="6844937" cy="15065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nghề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dụng 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55" name="Picture 19" descr="ho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30" y="5244783"/>
            <a:ext cx="581025" cy="873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 bldLvl="0" animBg="1"/>
      <p:bldP spid="10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/>
          <p:cNvGrpSpPr/>
          <p:nvPr/>
        </p:nvGrpSpPr>
        <p:grpSpPr>
          <a:xfrm>
            <a:off x="-193040" y="1433195"/>
            <a:ext cx="10948670" cy="5574665"/>
            <a:chOff x="-529530" y="1055241"/>
            <a:chExt cx="10951703" cy="5968219"/>
          </a:xfrm>
        </p:grpSpPr>
        <p:pic>
          <p:nvPicPr>
            <p:cNvPr id="3" name="Picture 1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9530" y="1055241"/>
              <a:ext cx="10951703" cy="5968219"/>
            </a:xfrm>
            <a:prstGeom prst="rect">
              <a:avLst/>
            </a:prstGeom>
          </p:spPr>
        </p:pic>
        <p:pic>
          <p:nvPicPr>
            <p:cNvPr id="4" name="vai trò của điện năng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853493" y="1434692"/>
              <a:ext cx="8185678" cy="4604444"/>
            </a:xfrm>
            <a:prstGeom prst="rect">
              <a:avLst/>
            </a:prstGeom>
          </p:spPr>
        </p:pic>
      </p:grpSp>
      <p:sp>
        <p:nvSpPr>
          <p:cNvPr id="2" name="Hộp Văn bản 1"/>
          <p:cNvSpPr txBox="1"/>
          <p:nvPr/>
        </p:nvSpPr>
        <p:spPr>
          <a:xfrm>
            <a:off x="418011" y="96520"/>
            <a:ext cx="5017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I.Vai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vị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nghề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dụng: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1858822" y="2921095"/>
            <a:ext cx="6844937" cy="15065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nghề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dụng 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418009" y="664872"/>
            <a:ext cx="948798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-Nghề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dụng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phần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hóa, hiện đại hóa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nước.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55" name="Picture 19" descr="ho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30" y="5244783"/>
            <a:ext cx="581025" cy="873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 bldLvl="0" animBg="1"/>
      <p:bldP spid="10" grpId="1" bldLvl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005" y="0"/>
            <a:ext cx="11715750" cy="7018020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1186180" y="1692910"/>
            <a:ext cx="7374255" cy="460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I.Vai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vị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nghề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dụng: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186180" y="2154555"/>
            <a:ext cx="7374890" cy="768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hoạt động trong sản xuất và đời sống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186180" y="2554605"/>
            <a:ext cx="7374890" cy="768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-Nghề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dụng có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các cơ quan,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1186815" y="3322955"/>
            <a:ext cx="7374255" cy="768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-Nghề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dụng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phần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hóa, hiện đại hóa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nước.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11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006079" y="857251"/>
            <a:ext cx="8899921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en-US" sz="2800" dirty="0" err="1">
                <a:solidFill>
                  <a:srgbClr val="0000FF"/>
                </a:solidFill>
              </a:rPr>
              <a:t>Đối</a:t>
            </a:r>
            <a:r>
              <a:rPr lang="en-US" sz="2800" dirty="0">
                <a:solidFill>
                  <a:srgbClr val="0000FF"/>
                </a:solidFill>
              </a:rPr>
              <a:t> t</a:t>
            </a:r>
            <a:r>
              <a:rPr lang="vi-VN" sz="2800" dirty="0" err="1">
                <a:solidFill>
                  <a:srgbClr val="0000FF"/>
                </a:solidFill>
              </a:rPr>
              <a:t>ượ</a:t>
            </a:r>
            <a:r>
              <a:rPr lang="en-US" sz="2800" dirty="0" err="1">
                <a:solidFill>
                  <a:srgbClr val="0000FF"/>
                </a:solidFill>
              </a:rPr>
              <a:t>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lao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vi-VN" sz="2800" dirty="0" err="1">
                <a:solidFill>
                  <a:srgbClr val="0000FF"/>
                </a:solidFill>
              </a:rPr>
              <a:t>độ</a:t>
            </a:r>
            <a:r>
              <a:rPr lang="en-US" sz="2800" dirty="0" err="1">
                <a:solidFill>
                  <a:srgbClr val="0000FF"/>
                </a:solidFill>
              </a:rPr>
              <a:t>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nghề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điện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dân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dụng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77850" y="1357313"/>
            <a:ext cx="8997950" cy="3231654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Gồm:</a:t>
            </a:r>
            <a:endParaRPr lang="en-US" sz="240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Thiết bị bảo vệ </a:t>
            </a:r>
            <a:r>
              <a:rPr lang="vi-VN" sz="2400"/>
              <a:t>đó</a:t>
            </a:r>
            <a:r>
              <a:rPr lang="en-US" sz="2400"/>
              <a:t>ng cắt và lấy </a:t>
            </a:r>
            <a:r>
              <a:rPr lang="vi-VN" sz="2400"/>
              <a:t>đ</a:t>
            </a:r>
            <a:r>
              <a:rPr lang="en-US" sz="2400"/>
              <a:t>iện.</a:t>
            </a:r>
            <a:endParaRPr lang="en-US" sz="240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Nguồn </a:t>
            </a:r>
            <a:r>
              <a:rPr lang="vi-VN" sz="2400"/>
              <a:t>đ</a:t>
            </a:r>
            <a:r>
              <a:rPr lang="en-US" sz="2400"/>
              <a:t>iện một chiều và xoay chiều </a:t>
            </a:r>
            <a:r>
              <a:rPr lang="vi-VN" sz="2400"/>
              <a:t>đ</a:t>
            </a:r>
            <a:r>
              <a:rPr lang="en-US" sz="2400"/>
              <a:t>iện áp thấp d</a:t>
            </a:r>
            <a:r>
              <a:rPr lang="vi-VN" sz="2400"/>
              <a:t>ướ</a:t>
            </a:r>
            <a:r>
              <a:rPr lang="en-US" sz="2400"/>
              <a:t>i 380V. </a:t>
            </a:r>
            <a:endParaRPr lang="en-US" sz="240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Thiết bị </a:t>
            </a:r>
            <a:r>
              <a:rPr lang="vi-VN" sz="2400"/>
              <a:t>đ</a:t>
            </a:r>
            <a:r>
              <a:rPr lang="en-US" sz="2400"/>
              <a:t>o l</a:t>
            </a:r>
            <a:r>
              <a:rPr lang="vi-VN" sz="2400"/>
              <a:t>ườ</a:t>
            </a:r>
            <a:r>
              <a:rPr lang="en-US" sz="2400"/>
              <a:t>ng </a:t>
            </a:r>
            <a:r>
              <a:rPr lang="vi-VN" sz="2400"/>
              <a:t>đ</a:t>
            </a:r>
            <a:r>
              <a:rPr lang="en-US" sz="2400"/>
              <a:t>iện.</a:t>
            </a:r>
            <a:endParaRPr lang="en-US" sz="240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Vật liệu và dụng cụ làm việc của nghề </a:t>
            </a:r>
            <a:r>
              <a:rPr lang="vi-VN" sz="2400"/>
              <a:t>đ</a:t>
            </a:r>
            <a:r>
              <a:rPr lang="en-US" sz="2400"/>
              <a:t>iện.</a:t>
            </a:r>
            <a:endParaRPr lang="en-US" sz="240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Các loại </a:t>
            </a:r>
            <a:r>
              <a:rPr lang="vi-VN" sz="2400"/>
              <a:t>đồ</a:t>
            </a:r>
            <a:r>
              <a:rPr lang="en-US" sz="2400"/>
              <a:t> dùng </a:t>
            </a:r>
            <a:r>
              <a:rPr lang="vi-VN" sz="2400"/>
              <a:t>đ</a:t>
            </a:r>
            <a:r>
              <a:rPr lang="en-US" sz="2400"/>
              <a:t>iện.</a:t>
            </a:r>
            <a:endParaRPr lang="en-US" sz="240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95300" y="304801"/>
            <a:ext cx="932815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II. ĐẶC ĐIỂM VÀ YÊU CẦU CỦA NGHỀ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48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48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48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0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1146432" y="824114"/>
            <a:ext cx="32061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2.Nội dung lao động: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428171" y="1418067"/>
            <a:ext cx="9395254" cy="175323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mạng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sản xuất và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hoạt.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-Vận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ưỡng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mạng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495300" y="304801"/>
            <a:ext cx="932815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II. ĐẶC ĐIỂM VÀ YÊU CẦU CỦA NGHỀ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417452" y="285634"/>
            <a:ext cx="2799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2.Nội dung lao động:</a:t>
            </a:r>
            <a:endParaRPr lang="en-US" sz="2400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Bảng 6"/>
          <p:cNvGraphicFramePr>
            <a:graphicFrameLocks noGrp="1"/>
          </p:cNvGraphicFramePr>
          <p:nvPr/>
        </p:nvGraphicFramePr>
        <p:xfrm>
          <a:off x="419282" y="747564"/>
          <a:ext cx="9395253" cy="20059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31751"/>
                <a:gridCol w="3131751"/>
                <a:gridCol w="3131751"/>
              </a:tblGrid>
              <a:tr h="1022676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err="1">
                          <a:latin typeface="+mj-lt"/>
                        </a:rPr>
                        <a:t>Lắp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đặt</a:t>
                      </a:r>
                      <a:r>
                        <a:rPr lang="vi-VN" sz="1800" dirty="0">
                          <a:latin typeface="+mj-lt"/>
                        </a:rPr>
                        <a:t> mạng </a:t>
                      </a:r>
                      <a:r>
                        <a:rPr lang="vi-VN" sz="1800" dirty="0" err="1">
                          <a:latin typeface="+mj-lt"/>
                        </a:rPr>
                        <a:t>điện</a:t>
                      </a:r>
                      <a:r>
                        <a:rPr lang="vi-VN" sz="1800" dirty="0">
                          <a:latin typeface="+mj-lt"/>
                        </a:rPr>
                        <a:t> sản xuất và sinh hoạt</a:t>
                      </a:r>
                      <a:endParaRPr lang="vi-VN" sz="1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err="1">
                          <a:latin typeface="+mj-lt"/>
                        </a:rPr>
                        <a:t>Lắp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đặt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thiết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bị</a:t>
                      </a:r>
                      <a:r>
                        <a:rPr lang="vi-VN" sz="1800" dirty="0">
                          <a:latin typeface="+mj-lt"/>
                        </a:rPr>
                        <a:t> và </a:t>
                      </a:r>
                      <a:r>
                        <a:rPr lang="vi-VN" sz="1800" dirty="0" err="1">
                          <a:latin typeface="+mj-lt"/>
                        </a:rPr>
                        <a:t>đồ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dùng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điện</a:t>
                      </a:r>
                      <a:endParaRPr lang="vi-VN" sz="1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latin typeface="+mj-lt"/>
                        </a:rPr>
                        <a:t>Vận hanh, </a:t>
                      </a:r>
                      <a:r>
                        <a:rPr lang="vi-VN" sz="1800" dirty="0" err="1">
                          <a:latin typeface="+mj-lt"/>
                        </a:rPr>
                        <a:t>bảo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dưỡng</a:t>
                      </a:r>
                      <a:r>
                        <a:rPr lang="vi-VN" sz="1800" dirty="0">
                          <a:latin typeface="+mj-lt"/>
                        </a:rPr>
                        <a:t> và </a:t>
                      </a:r>
                      <a:r>
                        <a:rPr lang="vi-VN" sz="1800" dirty="0" err="1">
                          <a:latin typeface="+mj-lt"/>
                        </a:rPr>
                        <a:t>sửa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chữa</a:t>
                      </a:r>
                      <a:r>
                        <a:rPr lang="vi-VN" sz="1800" dirty="0">
                          <a:latin typeface="+mj-lt"/>
                        </a:rPr>
                        <a:t> mạng </a:t>
                      </a:r>
                      <a:r>
                        <a:rPr lang="vi-VN" sz="1800" dirty="0" err="1">
                          <a:latin typeface="+mj-lt"/>
                        </a:rPr>
                        <a:t>điện</a:t>
                      </a:r>
                      <a:r>
                        <a:rPr lang="vi-VN" sz="1800" dirty="0">
                          <a:latin typeface="+mj-lt"/>
                        </a:rPr>
                        <a:t>, </a:t>
                      </a:r>
                      <a:r>
                        <a:rPr lang="vi-VN" sz="1800" dirty="0" err="1">
                          <a:latin typeface="+mj-lt"/>
                        </a:rPr>
                        <a:t>thiết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bị</a:t>
                      </a:r>
                      <a:r>
                        <a:rPr lang="vi-VN" sz="1800" dirty="0">
                          <a:latin typeface="+mj-lt"/>
                        </a:rPr>
                        <a:t> và </a:t>
                      </a:r>
                      <a:r>
                        <a:rPr lang="vi-VN" sz="1800" dirty="0" err="1">
                          <a:latin typeface="+mj-lt"/>
                        </a:rPr>
                        <a:t>đồ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dùng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điện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endParaRPr lang="vi-VN" sz="1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76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Hộp Văn bản 7"/>
          <p:cNvSpPr txBox="1"/>
          <p:nvPr/>
        </p:nvSpPr>
        <p:spPr>
          <a:xfrm>
            <a:off x="3549872" y="1768803"/>
            <a:ext cx="3132497" cy="368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vi-VN" dirty="0">
              <a:latin typeface="+mj-lt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6681886" y="1769252"/>
            <a:ext cx="3132497" cy="368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vi-VN" dirty="0">
              <a:latin typeface="+mj-lt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417452" y="1768803"/>
            <a:ext cx="3132497" cy="368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vi-VN" dirty="0">
              <a:latin typeface="+mj-lt"/>
            </a:endParaRPr>
          </a:p>
        </p:txBody>
      </p:sp>
      <p:sp>
        <p:nvSpPr>
          <p:cNvPr id="14" name="Hình chữ nhật 13"/>
          <p:cNvSpPr/>
          <p:nvPr/>
        </p:nvSpPr>
        <p:spPr>
          <a:xfrm>
            <a:off x="1561465" y="2755900"/>
            <a:ext cx="7108190" cy="36817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công việc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từng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+mj-lt"/>
                <a:sym typeface="+mn-ea"/>
              </a:rPr>
              <a:t>-</a:t>
            </a:r>
            <a:r>
              <a:rPr lang="vi-VN" sz="2200" dirty="0" err="1">
                <a:latin typeface="+mj-lt"/>
                <a:sym typeface="+mn-ea"/>
              </a:rPr>
              <a:t>Lắp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đặt</a:t>
            </a:r>
            <a:r>
              <a:rPr lang="vi-VN" sz="2200" dirty="0">
                <a:latin typeface="+mj-lt"/>
                <a:sym typeface="+mn-ea"/>
              </a:rPr>
              <a:t> mạng </a:t>
            </a:r>
            <a:r>
              <a:rPr lang="vi-VN" sz="2200" dirty="0" err="1">
                <a:latin typeface="+mj-lt"/>
                <a:sym typeface="+mn-ea"/>
              </a:rPr>
              <a:t>điện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chiếu</a:t>
            </a:r>
            <a:r>
              <a:rPr lang="vi-VN" sz="2200" dirty="0">
                <a:latin typeface="+mj-lt"/>
                <a:sym typeface="+mn-ea"/>
              </a:rPr>
              <a:t> sang trong nhà.</a:t>
            </a:r>
            <a:endParaRPr lang="vi-VN" sz="22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+mj-lt"/>
                <a:sym typeface="+mn-ea"/>
              </a:rPr>
              <a:t>-</a:t>
            </a:r>
            <a:r>
              <a:rPr lang="vi-VN" sz="2200" dirty="0" err="1">
                <a:latin typeface="+mj-lt"/>
                <a:sym typeface="+mn-ea"/>
              </a:rPr>
              <a:t>Bảo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dưỡng</a:t>
            </a:r>
            <a:r>
              <a:rPr lang="vi-VN" sz="2200" dirty="0">
                <a:latin typeface="+mj-lt"/>
                <a:sym typeface="+mn-ea"/>
              </a:rPr>
              <a:t> và </a:t>
            </a:r>
            <a:r>
              <a:rPr lang="vi-VN" sz="2200" dirty="0" err="1">
                <a:latin typeface="+mj-lt"/>
                <a:sym typeface="+mn-ea"/>
              </a:rPr>
              <a:t>sửa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chữa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máy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giặt</a:t>
            </a:r>
            <a:r>
              <a:rPr lang="vi-VN" sz="2200" dirty="0">
                <a:latin typeface="+mj-lt"/>
                <a:sym typeface="+mn-ea"/>
              </a:rPr>
              <a:t>.</a:t>
            </a:r>
            <a:endParaRPr lang="vi-VN" sz="22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+mj-lt"/>
                <a:sym typeface="+mn-ea"/>
              </a:rPr>
              <a:t>-</a:t>
            </a:r>
            <a:r>
              <a:rPr lang="vi-VN" sz="2200" dirty="0" err="1">
                <a:latin typeface="+mj-lt"/>
                <a:sym typeface="+mn-ea"/>
              </a:rPr>
              <a:t>Lắp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đặt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máy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điều</a:t>
            </a:r>
            <a:r>
              <a:rPr lang="vi-VN" sz="2200" dirty="0">
                <a:latin typeface="+mj-lt"/>
                <a:sym typeface="+mn-ea"/>
              </a:rPr>
              <a:t> hòa không </a:t>
            </a:r>
            <a:r>
              <a:rPr lang="vi-VN" sz="2200" dirty="0" err="1">
                <a:latin typeface="+mj-lt"/>
                <a:sym typeface="+mn-ea"/>
              </a:rPr>
              <a:t>khí</a:t>
            </a:r>
            <a:r>
              <a:rPr lang="vi-VN" sz="2200" dirty="0">
                <a:latin typeface="+mj-lt"/>
                <a:sym typeface="+mn-ea"/>
              </a:rPr>
              <a:t>.</a:t>
            </a:r>
            <a:endParaRPr lang="vi-VN" sz="22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+mj-lt"/>
                <a:sym typeface="+mn-ea"/>
              </a:rPr>
              <a:t>-</a:t>
            </a:r>
            <a:r>
              <a:rPr lang="vi-VN" sz="2200" dirty="0" err="1">
                <a:latin typeface="+mj-lt"/>
                <a:sym typeface="+mn-ea"/>
              </a:rPr>
              <a:t>Sửa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chữa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quạt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điện</a:t>
            </a:r>
            <a:r>
              <a:rPr lang="vi-VN" sz="2200" dirty="0">
                <a:latin typeface="+mj-lt"/>
                <a:sym typeface="+mn-ea"/>
              </a:rPr>
              <a:t>.</a:t>
            </a:r>
            <a:endParaRPr lang="vi-VN" sz="22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+mj-lt"/>
                <a:sym typeface="+mn-ea"/>
              </a:rPr>
              <a:t>-</a:t>
            </a:r>
            <a:r>
              <a:rPr lang="vi-VN" sz="2200" dirty="0" err="1">
                <a:latin typeface="+mj-lt"/>
                <a:sym typeface="+mn-ea"/>
              </a:rPr>
              <a:t>Lắp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đặt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máy</a:t>
            </a:r>
            <a:r>
              <a:rPr lang="vi-VN" sz="2200" dirty="0">
                <a:latin typeface="+mj-lt"/>
                <a:sym typeface="+mn-ea"/>
              </a:rPr>
              <a:t> bơm nước.</a:t>
            </a:r>
            <a:endParaRPr lang="vi-VN" sz="22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+mj-lt"/>
                <a:sym typeface="+mn-ea"/>
              </a:rPr>
              <a:t>-</a:t>
            </a:r>
            <a:r>
              <a:rPr lang="vi-VN" sz="2200" dirty="0" err="1">
                <a:latin typeface="+mj-lt"/>
                <a:sym typeface="+mn-ea"/>
              </a:rPr>
              <a:t>Lắp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đặt</a:t>
            </a:r>
            <a:r>
              <a:rPr lang="vi-VN" sz="2200" dirty="0">
                <a:latin typeface="+mj-lt"/>
                <a:sym typeface="+mn-ea"/>
              </a:rPr>
              <a:t> </a:t>
            </a:r>
            <a:r>
              <a:rPr lang="vi-VN" sz="2200" dirty="0" err="1">
                <a:latin typeface="+mj-lt"/>
                <a:sym typeface="+mn-ea"/>
              </a:rPr>
              <a:t>đường</a:t>
            </a:r>
            <a:r>
              <a:rPr lang="vi-VN" sz="2200" dirty="0">
                <a:latin typeface="+mj-lt"/>
                <a:sym typeface="+mn-ea"/>
              </a:rPr>
              <a:t> dây hạ </a:t>
            </a:r>
            <a:r>
              <a:rPr lang="vi-VN" sz="2200" dirty="0" err="1">
                <a:latin typeface="+mj-lt"/>
                <a:sym typeface="+mn-ea"/>
              </a:rPr>
              <a:t>áp</a:t>
            </a:r>
            <a:r>
              <a:rPr lang="vi-VN" sz="2200" dirty="0">
                <a:latin typeface="+mj-lt"/>
                <a:sym typeface="+mn-ea"/>
              </a:rPr>
              <a:t>.</a:t>
            </a:r>
            <a:endParaRPr lang="vi-VN" sz="2200" dirty="0">
              <a:latin typeface="+mj-lt"/>
            </a:endParaRPr>
          </a:p>
          <a:p>
            <a:pPr algn="ctr"/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55" name="Picture 19" descr="ho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255" y="2755583"/>
            <a:ext cx="581025" cy="873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ldLvl="0" animBg="1"/>
      <p:bldP spid="9" grpId="0" bldLvl="0" animBg="1"/>
      <p:bldP spid="10" grpId="0" bldLvl="0" animBg="1"/>
      <p:bldP spid="14" grpId="0" bldLvl="0" animBg="1"/>
      <p:bldP spid="14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417452" y="285634"/>
            <a:ext cx="2799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2.Nội dung lao động:</a:t>
            </a:r>
            <a:endParaRPr lang="en-US" sz="2400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Bảng 6"/>
          <p:cNvGraphicFramePr>
            <a:graphicFrameLocks noGrp="1"/>
          </p:cNvGraphicFramePr>
          <p:nvPr/>
        </p:nvGraphicFramePr>
        <p:xfrm>
          <a:off x="419282" y="747564"/>
          <a:ext cx="9395253" cy="20059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31751"/>
                <a:gridCol w="3131751"/>
                <a:gridCol w="3131751"/>
              </a:tblGrid>
              <a:tr h="1022676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err="1">
                          <a:latin typeface="+mj-lt"/>
                        </a:rPr>
                        <a:t>Lắp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đặt</a:t>
                      </a:r>
                      <a:r>
                        <a:rPr lang="vi-VN" sz="1800" dirty="0">
                          <a:latin typeface="+mj-lt"/>
                        </a:rPr>
                        <a:t> mạng </a:t>
                      </a:r>
                      <a:r>
                        <a:rPr lang="vi-VN" sz="1800" dirty="0" err="1">
                          <a:latin typeface="+mj-lt"/>
                        </a:rPr>
                        <a:t>điện</a:t>
                      </a:r>
                      <a:r>
                        <a:rPr lang="vi-VN" sz="1800" dirty="0">
                          <a:latin typeface="+mj-lt"/>
                        </a:rPr>
                        <a:t> sản xuất và sinh hoạt</a:t>
                      </a:r>
                      <a:endParaRPr lang="vi-VN" sz="1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err="1">
                          <a:latin typeface="+mj-lt"/>
                        </a:rPr>
                        <a:t>Lắp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đặt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thiết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bị</a:t>
                      </a:r>
                      <a:r>
                        <a:rPr lang="vi-VN" sz="1800" dirty="0">
                          <a:latin typeface="+mj-lt"/>
                        </a:rPr>
                        <a:t> và </a:t>
                      </a:r>
                      <a:r>
                        <a:rPr lang="vi-VN" sz="1800" dirty="0" err="1">
                          <a:latin typeface="+mj-lt"/>
                        </a:rPr>
                        <a:t>đồ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dùng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điện</a:t>
                      </a:r>
                      <a:endParaRPr lang="vi-VN" sz="1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latin typeface="+mj-lt"/>
                        </a:rPr>
                        <a:t>Vận hanh, </a:t>
                      </a:r>
                      <a:r>
                        <a:rPr lang="vi-VN" sz="1800" dirty="0" err="1">
                          <a:latin typeface="+mj-lt"/>
                        </a:rPr>
                        <a:t>bảo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dưỡng</a:t>
                      </a:r>
                      <a:r>
                        <a:rPr lang="vi-VN" sz="1800" dirty="0">
                          <a:latin typeface="+mj-lt"/>
                        </a:rPr>
                        <a:t> và </a:t>
                      </a:r>
                      <a:r>
                        <a:rPr lang="vi-VN" sz="1800" dirty="0" err="1">
                          <a:latin typeface="+mj-lt"/>
                        </a:rPr>
                        <a:t>sửa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chữa</a:t>
                      </a:r>
                      <a:r>
                        <a:rPr lang="vi-VN" sz="1800" dirty="0">
                          <a:latin typeface="+mj-lt"/>
                        </a:rPr>
                        <a:t> mạng </a:t>
                      </a:r>
                      <a:r>
                        <a:rPr lang="vi-VN" sz="1800" dirty="0" err="1">
                          <a:latin typeface="+mj-lt"/>
                        </a:rPr>
                        <a:t>điện</a:t>
                      </a:r>
                      <a:r>
                        <a:rPr lang="vi-VN" sz="1800" dirty="0">
                          <a:latin typeface="+mj-lt"/>
                        </a:rPr>
                        <a:t>, </a:t>
                      </a:r>
                      <a:r>
                        <a:rPr lang="vi-VN" sz="1800" dirty="0" err="1">
                          <a:latin typeface="+mj-lt"/>
                        </a:rPr>
                        <a:t>thiết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bị</a:t>
                      </a:r>
                      <a:r>
                        <a:rPr lang="vi-VN" sz="1800" dirty="0">
                          <a:latin typeface="+mj-lt"/>
                        </a:rPr>
                        <a:t> và </a:t>
                      </a:r>
                      <a:r>
                        <a:rPr lang="vi-VN" sz="1800" dirty="0" err="1">
                          <a:latin typeface="+mj-lt"/>
                        </a:rPr>
                        <a:t>đồ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dùng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latin typeface="+mj-lt"/>
                        </a:rPr>
                        <a:t>điện</a:t>
                      </a:r>
                      <a:r>
                        <a:rPr lang="vi-VN" sz="1800" dirty="0">
                          <a:latin typeface="+mj-lt"/>
                        </a:rPr>
                        <a:t> </a:t>
                      </a:r>
                      <a:endParaRPr lang="vi-VN" sz="1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76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Hộp Văn bản 7"/>
          <p:cNvSpPr txBox="1"/>
          <p:nvPr/>
        </p:nvSpPr>
        <p:spPr>
          <a:xfrm>
            <a:off x="3550507" y="1768168"/>
            <a:ext cx="313249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-</a:t>
            </a:r>
            <a:r>
              <a:rPr lang="vi-VN" sz="2000" dirty="0" err="1">
                <a:latin typeface="+mj-lt"/>
              </a:rPr>
              <a:t>Lắp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đặt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máy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điều</a:t>
            </a:r>
            <a:r>
              <a:rPr lang="vi-VN" sz="2000" dirty="0">
                <a:latin typeface="+mj-lt"/>
              </a:rPr>
              <a:t> hòa không </a:t>
            </a:r>
            <a:r>
              <a:rPr lang="vi-VN" sz="2000" dirty="0" err="1">
                <a:latin typeface="+mj-lt"/>
              </a:rPr>
              <a:t>khí</a:t>
            </a:r>
            <a:r>
              <a:rPr lang="vi-VN" sz="2000" dirty="0">
                <a:latin typeface="+mj-lt"/>
              </a:rPr>
              <a:t>.</a:t>
            </a:r>
            <a:endParaRPr lang="vi-VN" sz="2000" dirty="0">
              <a:latin typeface="+mj-lt"/>
            </a:endParaRPr>
          </a:p>
          <a:p>
            <a:r>
              <a:rPr lang="vi-VN" sz="2000" dirty="0">
                <a:latin typeface="+mj-lt"/>
              </a:rPr>
              <a:t>-</a:t>
            </a:r>
            <a:r>
              <a:rPr lang="vi-VN" sz="2000" dirty="0" err="1">
                <a:latin typeface="+mj-lt"/>
              </a:rPr>
              <a:t>Lắp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đặt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máy</a:t>
            </a:r>
            <a:r>
              <a:rPr lang="vi-VN" sz="2000" dirty="0">
                <a:latin typeface="+mj-lt"/>
              </a:rPr>
              <a:t> bơm nước.</a:t>
            </a:r>
            <a:endParaRPr lang="vi-VN" sz="2000" dirty="0">
              <a:latin typeface="+mj-lt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6681886" y="1768617"/>
            <a:ext cx="313249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-</a:t>
            </a:r>
            <a:r>
              <a:rPr lang="vi-VN" sz="2000" dirty="0" err="1">
                <a:latin typeface="+mj-lt"/>
              </a:rPr>
              <a:t>Sửa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chữa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quạt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điện</a:t>
            </a:r>
            <a:r>
              <a:rPr lang="vi-VN" sz="2000" dirty="0">
                <a:latin typeface="+mj-lt"/>
              </a:rPr>
              <a:t>.</a:t>
            </a:r>
            <a:endParaRPr lang="vi-VN" sz="2000" dirty="0">
              <a:latin typeface="+mj-lt"/>
            </a:endParaRPr>
          </a:p>
          <a:p>
            <a:r>
              <a:rPr lang="vi-VN" sz="2000" dirty="0">
                <a:latin typeface="+mj-lt"/>
              </a:rPr>
              <a:t>-</a:t>
            </a:r>
            <a:r>
              <a:rPr lang="vi-VN" sz="2000" dirty="0" err="1">
                <a:latin typeface="+mj-lt"/>
              </a:rPr>
              <a:t>Bảo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dưỡng</a:t>
            </a:r>
            <a:r>
              <a:rPr lang="vi-VN" sz="2000" dirty="0">
                <a:latin typeface="+mj-lt"/>
              </a:rPr>
              <a:t> và </a:t>
            </a:r>
            <a:r>
              <a:rPr lang="vi-VN" sz="2000" dirty="0" err="1">
                <a:latin typeface="+mj-lt"/>
              </a:rPr>
              <a:t>sửa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chữa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máy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giặt</a:t>
            </a:r>
            <a:r>
              <a:rPr lang="vi-VN" sz="2000" dirty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419357" y="1768168"/>
            <a:ext cx="313249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-</a:t>
            </a:r>
            <a:r>
              <a:rPr lang="vi-VN" sz="2000" dirty="0" err="1">
                <a:latin typeface="+mj-lt"/>
              </a:rPr>
              <a:t>Lắp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đặt</a:t>
            </a:r>
            <a:r>
              <a:rPr lang="vi-VN" sz="2000" dirty="0">
                <a:latin typeface="+mj-lt"/>
              </a:rPr>
              <a:t> mạng </a:t>
            </a:r>
            <a:r>
              <a:rPr lang="vi-VN" sz="2000" dirty="0" err="1">
                <a:latin typeface="+mj-lt"/>
              </a:rPr>
              <a:t>điện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chiếu</a:t>
            </a:r>
            <a:r>
              <a:rPr lang="vi-VN" sz="2000" dirty="0">
                <a:latin typeface="+mj-lt"/>
              </a:rPr>
              <a:t> sang trong nhà.</a:t>
            </a:r>
            <a:endParaRPr lang="vi-VN" sz="2000" dirty="0">
              <a:latin typeface="+mj-lt"/>
            </a:endParaRPr>
          </a:p>
          <a:p>
            <a:r>
              <a:rPr lang="vi-VN" sz="2000" dirty="0">
                <a:latin typeface="+mj-lt"/>
              </a:rPr>
              <a:t>-</a:t>
            </a:r>
            <a:r>
              <a:rPr lang="vi-VN" sz="2000" dirty="0" err="1">
                <a:latin typeface="+mj-lt"/>
              </a:rPr>
              <a:t>Lắp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đặt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đường</a:t>
            </a:r>
            <a:r>
              <a:rPr lang="vi-VN" sz="2000" dirty="0">
                <a:latin typeface="+mj-lt"/>
              </a:rPr>
              <a:t> dây hạ </a:t>
            </a:r>
            <a:r>
              <a:rPr lang="vi-VN" sz="2000" dirty="0" err="1">
                <a:latin typeface="+mj-lt"/>
              </a:rPr>
              <a:t>áp</a:t>
            </a:r>
            <a:r>
              <a:rPr lang="vi-VN" sz="2000" dirty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sp>
        <p:nvSpPr>
          <p:cNvPr id="14" name="Hình chữ nhật 13"/>
          <p:cNvSpPr/>
          <p:nvPr/>
        </p:nvSpPr>
        <p:spPr>
          <a:xfrm>
            <a:off x="1335461" y="3237389"/>
            <a:ext cx="7108376" cy="15065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công việc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từng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55" name="Picture 19" descr="ho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380" y="3236913"/>
            <a:ext cx="581025" cy="873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4" grpId="0" bldLvl="0" animBg="1"/>
      <p:bldP spid="14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imes New Roman" panose="02020603050405020304"/>
              <a:buNone/>
            </a:pPr>
            <a:r>
              <a:rPr lang="en-US" sz="400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Yêu</a:t>
            </a:r>
            <a:r>
              <a:rPr lang="en-US" sz="40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cầu của bài học</a:t>
            </a:r>
            <a:endParaRPr sz="40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1" name="Google Shape;111;p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vị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nghề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dụng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sản xuất và đời sống.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một số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cơ bản về nghề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dụng.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một số biện pháp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động trong nghề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dụng.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2321719" y="1357314"/>
            <a:ext cx="7042547" cy="1785937"/>
          </a:xfrm>
          <a:prstGeom prst="cloudCallout">
            <a:avLst>
              <a:gd name="adj1" fmla="val -21000"/>
              <a:gd name="adj2" fmla="val 113218"/>
            </a:avLst>
          </a:prstGeom>
          <a:gradFill rotWithShape="1">
            <a:gsLst>
              <a:gs pos="0">
                <a:srgbClr val="66CCFF"/>
              </a:gs>
              <a:gs pos="100000">
                <a:srgbClr val="FFFF66"/>
              </a:gs>
            </a:gsLst>
            <a:lin ang="2700000" scaled="1"/>
          </a:gra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pPr algn="ctr"/>
            <a:r>
              <a:rPr lang="en-US" sz="2200" i="1">
                <a:solidFill>
                  <a:srgbClr val="660033"/>
                </a:solidFill>
              </a:rPr>
              <a:t>Công việc lắp </a:t>
            </a:r>
            <a:r>
              <a:rPr lang="vi-VN" sz="2200" i="1">
                <a:solidFill>
                  <a:srgbClr val="660033"/>
                </a:solidFill>
              </a:rPr>
              <a:t>đặ</a:t>
            </a:r>
            <a:r>
              <a:rPr lang="en-US" sz="2200" i="1">
                <a:solidFill>
                  <a:srgbClr val="660033"/>
                </a:solidFill>
              </a:rPr>
              <a:t>t </a:t>
            </a:r>
            <a:r>
              <a:rPr lang="vi-VN" sz="2200" i="1">
                <a:solidFill>
                  <a:srgbClr val="660033"/>
                </a:solidFill>
              </a:rPr>
              <a:t>đườ</a:t>
            </a:r>
            <a:r>
              <a:rPr lang="en-US" sz="2200" i="1">
                <a:solidFill>
                  <a:srgbClr val="660033"/>
                </a:solidFill>
              </a:rPr>
              <a:t>ng dây cung cấp </a:t>
            </a:r>
            <a:r>
              <a:rPr lang="vi-VN" sz="2200" i="1">
                <a:solidFill>
                  <a:srgbClr val="660033"/>
                </a:solidFill>
              </a:rPr>
              <a:t>đ</a:t>
            </a:r>
            <a:r>
              <a:rPr lang="en-US" sz="2200" i="1">
                <a:solidFill>
                  <a:srgbClr val="660033"/>
                </a:solidFill>
              </a:rPr>
              <a:t>iện th</a:t>
            </a:r>
            <a:r>
              <a:rPr lang="vi-VN" sz="2200" i="1">
                <a:solidFill>
                  <a:srgbClr val="660033"/>
                </a:solidFill>
              </a:rPr>
              <a:t>ườ</a:t>
            </a:r>
            <a:r>
              <a:rPr lang="en-US" sz="2200" i="1">
                <a:solidFill>
                  <a:srgbClr val="660033"/>
                </a:solidFill>
              </a:rPr>
              <a:t>ng </a:t>
            </a:r>
            <a:r>
              <a:rPr lang="vi-VN" sz="2200" i="1">
                <a:solidFill>
                  <a:srgbClr val="660033"/>
                </a:solidFill>
              </a:rPr>
              <a:t>đượ</a:t>
            </a:r>
            <a:r>
              <a:rPr lang="en-US" sz="2200" i="1">
                <a:solidFill>
                  <a:srgbClr val="660033"/>
                </a:solidFill>
              </a:rPr>
              <a:t>c tiến hành trong môi tr</a:t>
            </a:r>
            <a:r>
              <a:rPr lang="vi-VN" sz="2200" i="1">
                <a:solidFill>
                  <a:srgbClr val="660033"/>
                </a:solidFill>
              </a:rPr>
              <a:t>ườ</a:t>
            </a:r>
            <a:r>
              <a:rPr lang="en-US" sz="2200" i="1">
                <a:solidFill>
                  <a:srgbClr val="660033"/>
                </a:solidFill>
              </a:rPr>
              <a:t>ng nh</a:t>
            </a:r>
            <a:r>
              <a:rPr lang="vi-VN" sz="2200" i="1">
                <a:solidFill>
                  <a:srgbClr val="660033"/>
                </a:solidFill>
              </a:rPr>
              <a:t>ư</a:t>
            </a:r>
            <a:r>
              <a:rPr lang="en-US" sz="2200" i="1">
                <a:solidFill>
                  <a:srgbClr val="660033"/>
                </a:solidFill>
              </a:rPr>
              <a:t> thế nào?</a:t>
            </a:r>
            <a:endParaRPr lang="en-US" sz="2200" i="1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30200" y="152401"/>
            <a:ext cx="932815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II. ĐẶC ĐIỂM VÀ YÊU CẦU CỦA NGHỀ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7850" y="714375"/>
            <a:ext cx="932815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Điều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kiện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làm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việc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của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nghề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diện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dân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dụng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355" name="Picture 19" descr="ho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6175" y="3619818"/>
            <a:ext cx="581025" cy="87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13" name="Picture 6" descr="j02321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560" y="4288790"/>
            <a:ext cx="2078038" cy="2133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512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2321719" y="1357314"/>
            <a:ext cx="7042547" cy="1785937"/>
          </a:xfrm>
          <a:prstGeom prst="cloudCallout">
            <a:avLst>
              <a:gd name="adj1" fmla="val -21000"/>
              <a:gd name="adj2" fmla="val 113218"/>
            </a:avLst>
          </a:prstGeom>
          <a:gradFill rotWithShape="1">
            <a:gsLst>
              <a:gs pos="0">
                <a:srgbClr val="66CCFF"/>
              </a:gs>
              <a:gs pos="100000">
                <a:srgbClr val="FFFF66"/>
              </a:gs>
            </a:gsLst>
            <a:lin ang="2700000" scaled="1"/>
          </a:gra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pPr algn="ctr"/>
            <a:r>
              <a:rPr lang="en-US" sz="2200" i="1">
                <a:solidFill>
                  <a:srgbClr val="660033"/>
                </a:solidFill>
              </a:rPr>
              <a:t>Công việc lắp </a:t>
            </a:r>
            <a:r>
              <a:rPr lang="vi-VN" sz="2200" i="1">
                <a:solidFill>
                  <a:srgbClr val="660033"/>
                </a:solidFill>
              </a:rPr>
              <a:t>đặ</a:t>
            </a:r>
            <a:r>
              <a:rPr lang="en-US" sz="2200" i="1">
                <a:solidFill>
                  <a:srgbClr val="660033"/>
                </a:solidFill>
              </a:rPr>
              <a:t>t </a:t>
            </a:r>
            <a:r>
              <a:rPr lang="vi-VN" sz="2200" i="1">
                <a:solidFill>
                  <a:srgbClr val="660033"/>
                </a:solidFill>
              </a:rPr>
              <a:t>đườ</a:t>
            </a:r>
            <a:r>
              <a:rPr lang="en-US" sz="2200" i="1">
                <a:solidFill>
                  <a:srgbClr val="660033"/>
                </a:solidFill>
              </a:rPr>
              <a:t>ng dây cung cấp </a:t>
            </a:r>
            <a:r>
              <a:rPr lang="vi-VN" sz="2200" i="1">
                <a:solidFill>
                  <a:srgbClr val="660033"/>
                </a:solidFill>
              </a:rPr>
              <a:t>đ</a:t>
            </a:r>
            <a:r>
              <a:rPr lang="en-US" sz="2200" i="1">
                <a:solidFill>
                  <a:srgbClr val="660033"/>
                </a:solidFill>
              </a:rPr>
              <a:t>iện th</a:t>
            </a:r>
            <a:r>
              <a:rPr lang="vi-VN" sz="2200" i="1">
                <a:solidFill>
                  <a:srgbClr val="660033"/>
                </a:solidFill>
              </a:rPr>
              <a:t>ườ</a:t>
            </a:r>
            <a:r>
              <a:rPr lang="en-US" sz="2200" i="1">
                <a:solidFill>
                  <a:srgbClr val="660033"/>
                </a:solidFill>
              </a:rPr>
              <a:t>ng </a:t>
            </a:r>
            <a:r>
              <a:rPr lang="vi-VN" sz="2200" i="1">
                <a:solidFill>
                  <a:srgbClr val="660033"/>
                </a:solidFill>
              </a:rPr>
              <a:t>đượ</a:t>
            </a:r>
            <a:r>
              <a:rPr lang="en-US" sz="2200" i="1">
                <a:solidFill>
                  <a:srgbClr val="660033"/>
                </a:solidFill>
              </a:rPr>
              <a:t>c tiến hành trong môi tr</a:t>
            </a:r>
            <a:r>
              <a:rPr lang="vi-VN" sz="2200" i="1">
                <a:solidFill>
                  <a:srgbClr val="660033"/>
                </a:solidFill>
              </a:rPr>
              <a:t>ườ</a:t>
            </a:r>
            <a:r>
              <a:rPr lang="en-US" sz="2200" i="1">
                <a:solidFill>
                  <a:srgbClr val="660033"/>
                </a:solidFill>
              </a:rPr>
              <a:t>ng nh</a:t>
            </a:r>
            <a:r>
              <a:rPr lang="vi-VN" sz="2200" i="1">
                <a:solidFill>
                  <a:srgbClr val="660033"/>
                </a:solidFill>
              </a:rPr>
              <a:t>ư</a:t>
            </a:r>
            <a:r>
              <a:rPr lang="en-US" sz="2200" i="1">
                <a:solidFill>
                  <a:srgbClr val="660033"/>
                </a:solidFill>
              </a:rPr>
              <a:t> thế nào?</a:t>
            </a:r>
            <a:endParaRPr lang="en-US" sz="2200" i="1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30200" y="152401"/>
            <a:ext cx="932815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II. ĐẶC ĐIỂM VÀ YÊU CẦU CỦA NGHỀ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70422" y="4365943"/>
            <a:ext cx="8048625" cy="249174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sz="2400">
                <a:solidFill>
                  <a:schemeClr val="tx2"/>
                </a:solidFill>
              </a:rPr>
              <a:t>+ Thường được thực hiện trong nhà.</a:t>
            </a:r>
            <a:endParaRPr sz="24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sz="2400">
                <a:solidFill>
                  <a:schemeClr val="tx2"/>
                </a:solidFill>
              </a:rPr>
              <a:t>+ Có những công việc thực hiện ngoài trời.</a:t>
            </a:r>
            <a:endParaRPr sz="24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sz="2400">
                <a:solidFill>
                  <a:schemeClr val="tx2"/>
                </a:solidFill>
              </a:rPr>
              <a:t>+ Có những công việc cần trèo cao, đi lưu động</a:t>
            </a:r>
            <a:endParaRPr sz="240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sz="2400">
                <a:solidFill>
                  <a:schemeClr val="tx2"/>
                </a:solidFill>
              </a:rPr>
              <a:t>+ Làm việc gần khu vực có điện dễ gây nguy hiểm đế tính mạng.</a:t>
            </a:r>
            <a:endParaRPr sz="2400">
              <a:solidFill>
                <a:schemeClr val="tx2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7850" y="714375"/>
            <a:ext cx="932815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Điều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kiện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làm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việc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của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nghề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diện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dân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dụng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119"/>
                            </p:stCondLst>
                            <p:childTnLst>
                              <p:par>
                                <p:cTn id="2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30200" y="152401"/>
            <a:ext cx="932815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II. ĐẶC ĐIỂM VÀ YÊU CẦU CỦA NGHỀ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77850" y="1762126"/>
            <a:ext cx="8997950" cy="4524375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Các yêu cầu c</a:t>
            </a:r>
            <a:r>
              <a:rPr lang="vi-VN" sz="2400"/>
              <a:t>ơ</a:t>
            </a:r>
            <a:r>
              <a:rPr lang="en-US" sz="2400"/>
              <a:t> bản:</a:t>
            </a:r>
            <a:endParaRPr lang="en-US" sz="240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Kiến th</a:t>
            </a:r>
            <a:r>
              <a:rPr lang="vi-VN" sz="2400"/>
              <a:t>ứ</a:t>
            </a:r>
            <a:r>
              <a:rPr lang="en-US" sz="2400"/>
              <a:t>c: Hiểu biết nh</a:t>
            </a:r>
            <a:r>
              <a:rPr lang="vi-VN" sz="2400"/>
              <a:t>ữ</a:t>
            </a:r>
            <a:r>
              <a:rPr lang="en-US" sz="2400"/>
              <a:t>ng kiến th</a:t>
            </a:r>
            <a:r>
              <a:rPr lang="vi-VN" sz="2400"/>
              <a:t>ứ</a:t>
            </a:r>
            <a:r>
              <a:rPr lang="en-US" sz="2400"/>
              <a:t>c c</a:t>
            </a:r>
            <a:r>
              <a:rPr lang="vi-VN" sz="2400"/>
              <a:t>ơ</a:t>
            </a:r>
            <a:r>
              <a:rPr lang="en-US" sz="2400"/>
              <a:t> bản về kĩ  thuật </a:t>
            </a:r>
            <a:r>
              <a:rPr lang="vi-VN" sz="2400"/>
              <a:t>đ</a:t>
            </a:r>
            <a:r>
              <a:rPr lang="en-US" sz="2400"/>
              <a:t>iện và một số quy trình kĩ thuật trong nghề </a:t>
            </a:r>
            <a:r>
              <a:rPr lang="vi-VN" sz="2400"/>
              <a:t>đ</a:t>
            </a:r>
            <a:r>
              <a:rPr lang="en-US" sz="2400"/>
              <a:t>iện.</a:t>
            </a:r>
            <a:endParaRPr lang="en-US" sz="240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Kĩ  n</a:t>
            </a:r>
            <a:r>
              <a:rPr lang="vi-VN" sz="2400"/>
              <a:t>ă</a:t>
            </a:r>
            <a:r>
              <a:rPr lang="en-US" sz="2400"/>
              <a:t>ng: có kĩ n</a:t>
            </a:r>
            <a:r>
              <a:rPr lang="vi-VN" sz="2400"/>
              <a:t>ă</a:t>
            </a:r>
            <a:r>
              <a:rPr lang="en-US" sz="2400"/>
              <a:t>ng </a:t>
            </a:r>
            <a:r>
              <a:rPr lang="vi-VN" sz="2400"/>
              <a:t>đ</a:t>
            </a:r>
            <a:r>
              <a:rPr lang="en-US" sz="2400"/>
              <a:t>o l</a:t>
            </a:r>
            <a:r>
              <a:rPr lang="vi-VN" sz="2400"/>
              <a:t>ườ</a:t>
            </a:r>
            <a:r>
              <a:rPr lang="en-US" sz="2400"/>
              <a:t>ng, s</a:t>
            </a:r>
            <a:r>
              <a:rPr lang="vi-VN" sz="2400"/>
              <a:t>ử</a:t>
            </a:r>
            <a:r>
              <a:rPr lang="en-US" sz="2400"/>
              <a:t> dụng, bảo d</a:t>
            </a:r>
            <a:r>
              <a:rPr lang="vi-VN" sz="2400"/>
              <a:t>ưỡ</a:t>
            </a:r>
            <a:r>
              <a:rPr lang="en-US" sz="2400"/>
              <a:t>ng, s</a:t>
            </a:r>
            <a:r>
              <a:rPr lang="vi-VN" sz="2400"/>
              <a:t>ử</a:t>
            </a:r>
            <a:r>
              <a:rPr lang="en-US" sz="2400"/>
              <a:t>a ch</a:t>
            </a:r>
            <a:r>
              <a:rPr lang="vi-VN" sz="2400"/>
              <a:t>ữ</a:t>
            </a:r>
            <a:r>
              <a:rPr lang="en-US" sz="2400"/>
              <a:t>a, l</a:t>
            </a:r>
            <a:r>
              <a:rPr lang="vi-VN" sz="2400"/>
              <a:t>ắ</a:t>
            </a:r>
            <a:r>
              <a:rPr lang="en-US" sz="2400"/>
              <a:t>p </a:t>
            </a:r>
            <a:r>
              <a:rPr lang="vi-VN" sz="2400"/>
              <a:t>đặ</a:t>
            </a:r>
            <a:r>
              <a:rPr lang="en-US" sz="2400"/>
              <a:t>t nh</a:t>
            </a:r>
            <a:r>
              <a:rPr lang="vi-VN" sz="2400"/>
              <a:t>ữ</a:t>
            </a:r>
            <a:r>
              <a:rPr lang="en-US" sz="2400"/>
              <a:t>ng thiết bị </a:t>
            </a:r>
            <a:r>
              <a:rPr lang="vi-VN" sz="2400"/>
              <a:t>đ</a:t>
            </a:r>
            <a:r>
              <a:rPr lang="en-US" sz="2400"/>
              <a:t>iện và mạng </a:t>
            </a:r>
            <a:r>
              <a:rPr lang="vi-VN" sz="2400"/>
              <a:t>đ</a:t>
            </a:r>
            <a:r>
              <a:rPr lang="en-US" sz="2400"/>
              <a:t>iện.</a:t>
            </a:r>
            <a:endParaRPr lang="en-US" sz="240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Thái </a:t>
            </a:r>
            <a:r>
              <a:rPr lang="vi-VN" sz="2400"/>
              <a:t>độ</a:t>
            </a:r>
            <a:r>
              <a:rPr lang="en-US" sz="2400"/>
              <a:t>: yêu thích công việc, có ý th</a:t>
            </a:r>
            <a:r>
              <a:rPr lang="vi-VN" sz="2400"/>
              <a:t>ứ</a:t>
            </a:r>
            <a:r>
              <a:rPr lang="en-US" sz="2400"/>
              <a:t>c bảo vệ môi tr</a:t>
            </a:r>
            <a:r>
              <a:rPr lang="vi-VN" sz="2400"/>
              <a:t>ườ</a:t>
            </a:r>
            <a:r>
              <a:rPr lang="en-US" sz="2400"/>
              <a:t>ng và an toàn lao </a:t>
            </a:r>
            <a:r>
              <a:rPr lang="vi-VN" sz="2400"/>
              <a:t>độ</a:t>
            </a:r>
            <a:r>
              <a:rPr lang="en-US" sz="2400"/>
              <a:t>ng; làm việc khoa học, kiên trì, thận trọng và chính xác.</a:t>
            </a:r>
            <a:endParaRPr lang="en-US" sz="240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S</a:t>
            </a:r>
            <a:r>
              <a:rPr lang="vi-VN" sz="2400"/>
              <a:t>ứ</a:t>
            </a:r>
            <a:r>
              <a:rPr lang="en-US" sz="2400"/>
              <a:t>c khoẻ: có s</a:t>
            </a:r>
            <a:r>
              <a:rPr lang="vi-VN" sz="2400"/>
              <a:t>ứ</a:t>
            </a:r>
            <a:r>
              <a:rPr lang="en-US" sz="2400"/>
              <a:t>c khoẻ tốt, không m</a:t>
            </a:r>
            <a:r>
              <a:rPr lang="vi-VN" sz="2400"/>
              <a:t>ắ</a:t>
            </a:r>
            <a:r>
              <a:rPr lang="en-US" sz="2400"/>
              <a:t>c các bệnh về tim mạch, huyết áp, thấp kh</a:t>
            </a:r>
            <a:r>
              <a:rPr lang="vi-VN" sz="2400"/>
              <a:t>ớ</a:t>
            </a:r>
            <a:r>
              <a:rPr lang="en-US" sz="2400"/>
              <a:t>p.</a:t>
            </a:r>
            <a:endParaRPr lang="en-US" sz="240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7850" y="714376"/>
            <a:ext cx="9018588" cy="461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Yêu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cầu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của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nghề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iện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dân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dụng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đối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với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người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lao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động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30200" y="152401"/>
            <a:ext cx="932815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II. ĐẶC ĐIỂM VÀ YÊU CẦU CỦA NGHỀ</a:t>
            </a:r>
            <a:endParaRPr lang="en-US" sz="280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77850" y="1643063"/>
            <a:ext cx="8997950" cy="3600986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Cần phát triển </a:t>
            </a:r>
            <a:r>
              <a:rPr lang="vi-VN" sz="2400"/>
              <a:t>để</a:t>
            </a:r>
            <a:r>
              <a:rPr lang="en-US" sz="2400"/>
              <a:t> phục vụ s</a:t>
            </a:r>
            <a:r>
              <a:rPr lang="vi-VN" sz="2400"/>
              <a:t>ự</a:t>
            </a:r>
            <a:r>
              <a:rPr lang="en-US" sz="2400"/>
              <a:t> nghiệp công nghiệp hoá và hiện </a:t>
            </a:r>
            <a:r>
              <a:rPr lang="vi-VN" sz="2400"/>
              <a:t>đạ</a:t>
            </a:r>
            <a:r>
              <a:rPr lang="en-US" sz="2400"/>
              <a:t>i hoá </a:t>
            </a:r>
            <a:r>
              <a:rPr lang="vi-VN" sz="2400"/>
              <a:t>đấ</a:t>
            </a:r>
            <a:r>
              <a:rPr lang="en-US" sz="2400"/>
              <a:t>t n</a:t>
            </a:r>
            <a:r>
              <a:rPr lang="vi-VN" sz="2400"/>
              <a:t>ướ</a:t>
            </a:r>
            <a:r>
              <a:rPr lang="en-US" sz="2400"/>
              <a:t>c.</a:t>
            </a:r>
            <a:endParaRPr lang="en-US" sz="240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T</a:t>
            </a:r>
            <a:r>
              <a:rPr lang="vi-VN" sz="2400"/>
              <a:t>ươ</a:t>
            </a:r>
            <a:r>
              <a:rPr lang="en-US" sz="2400"/>
              <a:t>ng lai của nghề </a:t>
            </a:r>
            <a:r>
              <a:rPr lang="vi-VN" sz="2400"/>
              <a:t>đ</a:t>
            </a:r>
            <a:r>
              <a:rPr lang="en-US" sz="2400"/>
              <a:t>iện dân dụng g</a:t>
            </a:r>
            <a:r>
              <a:rPr lang="vi-VN" sz="2400"/>
              <a:t>ắ</a:t>
            </a:r>
            <a:r>
              <a:rPr lang="en-US" sz="2400"/>
              <a:t>n liền v</a:t>
            </a:r>
            <a:r>
              <a:rPr lang="vi-VN" sz="2400"/>
              <a:t>ớ</a:t>
            </a:r>
            <a:r>
              <a:rPr lang="en-US" sz="2400"/>
              <a:t>i s</a:t>
            </a:r>
            <a:r>
              <a:rPr lang="vi-VN" sz="2400"/>
              <a:t>ự</a:t>
            </a:r>
            <a:r>
              <a:rPr lang="en-US" sz="2400"/>
              <a:t> phát triển </a:t>
            </a:r>
            <a:r>
              <a:rPr lang="vi-VN" sz="2400"/>
              <a:t>đ</a:t>
            </a:r>
            <a:r>
              <a:rPr lang="en-US" sz="2400"/>
              <a:t>iện n</a:t>
            </a:r>
            <a:r>
              <a:rPr lang="vi-VN" sz="2400"/>
              <a:t>ă</a:t>
            </a:r>
            <a:r>
              <a:rPr lang="en-US" sz="2400"/>
              <a:t>ng, </a:t>
            </a:r>
            <a:r>
              <a:rPr lang="vi-VN" sz="2400"/>
              <a:t>đồ</a:t>
            </a:r>
            <a:r>
              <a:rPr lang="en-US" sz="2400"/>
              <a:t> dùng </a:t>
            </a:r>
            <a:r>
              <a:rPr lang="vi-VN" sz="2400"/>
              <a:t>đ</a:t>
            </a:r>
            <a:r>
              <a:rPr lang="en-US" sz="2400"/>
              <a:t>iện và tốc </a:t>
            </a:r>
            <a:r>
              <a:rPr lang="vi-VN" sz="2400"/>
              <a:t>độ</a:t>
            </a:r>
            <a:r>
              <a:rPr lang="en-US" sz="2400"/>
              <a:t> phát triển xây d</a:t>
            </a:r>
            <a:r>
              <a:rPr lang="vi-VN" sz="2400"/>
              <a:t>ự</a:t>
            </a:r>
            <a:r>
              <a:rPr lang="en-US" sz="2400"/>
              <a:t>ng nhà ở.</a:t>
            </a:r>
            <a:endParaRPr lang="en-US" sz="240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Có nhiều </a:t>
            </a:r>
            <a:r>
              <a:rPr lang="vi-VN" sz="2400"/>
              <a:t>đ</a:t>
            </a:r>
            <a:r>
              <a:rPr lang="en-US" sz="2400"/>
              <a:t>iều kiện phát triển không nh</a:t>
            </a:r>
            <a:r>
              <a:rPr lang="vi-VN" sz="2400"/>
              <a:t>ữ</a:t>
            </a:r>
            <a:r>
              <a:rPr lang="en-US" sz="2400"/>
              <a:t>ng ở thành phố mà kể cả nông thôn, miền núi.</a:t>
            </a:r>
            <a:endParaRPr lang="en-US" sz="240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Do s</a:t>
            </a:r>
            <a:r>
              <a:rPr lang="vi-VN" sz="2400"/>
              <a:t>ự</a:t>
            </a:r>
            <a:r>
              <a:rPr lang="en-US" sz="2400"/>
              <a:t> phát triển của cách mạng khoa học kĩ thuật </a:t>
            </a:r>
            <a:r>
              <a:rPr lang="en-US" sz="2400">
                <a:sym typeface="Wingdings" panose="05000000000000000000" pitchFamily="2" charset="2"/>
              </a:rPr>
              <a:t> nhiều thiết bị m</a:t>
            </a:r>
            <a:r>
              <a:rPr lang="vi-VN" sz="2400">
                <a:sym typeface="Wingdings" panose="05000000000000000000" pitchFamily="2" charset="2"/>
              </a:rPr>
              <a:t>ớ</a:t>
            </a:r>
            <a:r>
              <a:rPr lang="en-US" sz="2400">
                <a:sym typeface="Wingdings" panose="05000000000000000000" pitchFamily="2" charset="2"/>
              </a:rPr>
              <a:t>i có tính n</a:t>
            </a:r>
            <a:r>
              <a:rPr lang="vi-VN" sz="2400">
                <a:sym typeface="Wingdings" panose="05000000000000000000" pitchFamily="2" charset="2"/>
              </a:rPr>
              <a:t>ă</a:t>
            </a:r>
            <a:r>
              <a:rPr lang="en-US" sz="2400">
                <a:sym typeface="Wingdings" panose="05000000000000000000" pitchFamily="2" charset="2"/>
              </a:rPr>
              <a:t>ng hiện </a:t>
            </a:r>
            <a:r>
              <a:rPr lang="vi-VN" sz="2400">
                <a:sym typeface="Wingdings" panose="05000000000000000000" pitchFamily="2" charset="2"/>
              </a:rPr>
              <a:t>đạ</a:t>
            </a:r>
            <a:r>
              <a:rPr lang="en-US" sz="2400">
                <a:sym typeface="Wingdings" panose="05000000000000000000" pitchFamily="2" charset="2"/>
              </a:rPr>
              <a:t>i.</a:t>
            </a:r>
            <a:endParaRPr lang="en-US" sz="240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1735" y="5786438"/>
            <a:ext cx="8997950" cy="830262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Ng</a:t>
            </a:r>
            <a:r>
              <a:rPr lang="vi-VN" sz="2400" b="1"/>
              <a:t>ườ</a:t>
            </a:r>
            <a:r>
              <a:rPr lang="en-US" sz="2400" b="1"/>
              <a:t>i thợ </a:t>
            </a:r>
            <a:r>
              <a:rPr lang="vi-VN" sz="2400" b="1"/>
              <a:t>đ</a:t>
            </a:r>
            <a:r>
              <a:rPr lang="en-US" sz="2400" b="1"/>
              <a:t>iện luôn phải cập nhật, nâng cao kiến thức và kĩ n</a:t>
            </a:r>
            <a:r>
              <a:rPr lang="vi-VN" sz="2400" b="1"/>
              <a:t>ă</a:t>
            </a:r>
            <a:r>
              <a:rPr lang="en-US" sz="2400" b="1"/>
              <a:t>ng nghề nghiệp.</a:t>
            </a:r>
            <a:endParaRPr lang="en-US" sz="2400" b="1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41735" y="928688"/>
            <a:ext cx="9018588" cy="4619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Triển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vọng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của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nghề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điện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dân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dụng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động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30200" y="152401"/>
            <a:ext cx="932815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II. ĐẶC ĐIỂM VÀ YÊU CẦU CỦA NGHỀ</a:t>
            </a:r>
            <a:endParaRPr lang="en-US" sz="280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19125" y="1500189"/>
            <a:ext cx="8997950" cy="2492375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 </a:t>
            </a:r>
            <a:endParaRPr lang="en-US" sz="2400" b="1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/>
              <a:t>  Các tr</a:t>
            </a:r>
            <a:r>
              <a:rPr lang="vi-VN" sz="2400"/>
              <a:t>ườ</a:t>
            </a:r>
            <a:r>
              <a:rPr lang="en-US" sz="2400"/>
              <a:t>ng dạy nghề, Trung học chuyên nghiệp, Cao </a:t>
            </a:r>
            <a:r>
              <a:rPr lang="vi-VN" sz="2400"/>
              <a:t>đẳ</a:t>
            </a:r>
            <a:r>
              <a:rPr lang="en-US" sz="2400"/>
              <a:t>ng và Đại học kĩ thuật.</a:t>
            </a:r>
            <a:endParaRPr lang="en-US" sz="240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Các Trung tâm Kĩ thuật tổng h</a:t>
            </a:r>
            <a:r>
              <a:rPr lang="vi-VN" sz="2400"/>
              <a:t>ợ</a:t>
            </a:r>
            <a:r>
              <a:rPr lang="en-US" sz="2400"/>
              <a:t>p - h</a:t>
            </a:r>
            <a:r>
              <a:rPr lang="vi-VN" sz="2400"/>
              <a:t>ướ</a:t>
            </a:r>
            <a:r>
              <a:rPr lang="en-US" sz="2400"/>
              <a:t>ng nghiệp.</a:t>
            </a:r>
            <a:endParaRPr lang="en-US" sz="240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Các Trung tâm Dạy nghề cấp huyện và t</a:t>
            </a:r>
            <a:r>
              <a:rPr lang="vi-VN" sz="2400"/>
              <a:t>ư</a:t>
            </a:r>
            <a:r>
              <a:rPr lang="en-US" sz="2400"/>
              <a:t> nhân.</a:t>
            </a:r>
            <a:endParaRPr lang="en-US" sz="2400"/>
          </a:p>
        </p:txBody>
      </p:sp>
      <p:pic>
        <p:nvPicPr>
          <p:cNvPr id="5" name="Picture 4" descr="DSCF3507_2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3" y="4167188"/>
            <a:ext cx="3327796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op-dien-cong-nghie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767" y="4214814"/>
            <a:ext cx="2940844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CF3510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756" y="4214814"/>
            <a:ext cx="3138619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41735" y="895351"/>
            <a:ext cx="9018588" cy="461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6. </a:t>
            </a:r>
            <a:r>
              <a:rPr lang="en-US" sz="2400" dirty="0" err="1">
                <a:solidFill>
                  <a:srgbClr val="0000FF"/>
                </a:solidFill>
              </a:rPr>
              <a:t>Những</a:t>
            </a:r>
            <a:r>
              <a:rPr lang="en-US" sz="2400" dirty="0">
                <a:solidFill>
                  <a:srgbClr val="0000FF"/>
                </a:solidFill>
              </a:rPr>
              <a:t> n</a:t>
            </a:r>
            <a:r>
              <a:rPr lang="vi-VN" sz="2400" dirty="0">
                <a:solidFill>
                  <a:srgbClr val="0000FF"/>
                </a:solidFill>
              </a:rPr>
              <a:t>ơ</a:t>
            </a:r>
            <a:r>
              <a:rPr lang="en-US" sz="2400" dirty="0" err="1">
                <a:solidFill>
                  <a:srgbClr val="0000FF"/>
                </a:solidFill>
              </a:rPr>
              <a:t>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vi-VN" sz="2400" dirty="0" err="1">
                <a:solidFill>
                  <a:srgbClr val="0000FF"/>
                </a:solidFill>
              </a:rPr>
              <a:t>đà</a:t>
            </a:r>
            <a:r>
              <a:rPr lang="en-US" sz="2400" dirty="0">
                <a:solidFill>
                  <a:srgbClr val="0000FF"/>
                </a:solidFill>
              </a:rPr>
              <a:t>o </a:t>
            </a:r>
            <a:r>
              <a:rPr lang="en-US" sz="2400" dirty="0" err="1">
                <a:solidFill>
                  <a:srgbClr val="0000FF"/>
                </a:solidFill>
              </a:rPr>
              <a:t>tạo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nghề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99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199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79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79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79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30200" y="152401"/>
            <a:ext cx="932815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II. ĐẶC ĐIỂM VÀ YÊU CẦU CỦA NGHỀ</a:t>
            </a:r>
            <a:endParaRPr lang="en-US" sz="280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41735" y="919164"/>
            <a:ext cx="8997950" cy="1938337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7. Các n</a:t>
            </a:r>
            <a:r>
              <a:rPr lang="vi-VN" sz="2400">
                <a:solidFill>
                  <a:srgbClr val="0000FF"/>
                </a:solidFill>
              </a:rPr>
              <a:t>ơ</a:t>
            </a:r>
            <a:r>
              <a:rPr lang="en-US" sz="2400">
                <a:solidFill>
                  <a:srgbClr val="0000FF"/>
                </a:solidFill>
              </a:rPr>
              <a:t>i hoạt </a:t>
            </a:r>
            <a:r>
              <a:rPr lang="vi-VN" sz="2400">
                <a:solidFill>
                  <a:srgbClr val="0000FF"/>
                </a:solidFill>
              </a:rPr>
              <a:t>độ</a:t>
            </a:r>
            <a:r>
              <a:rPr lang="en-US" sz="2400">
                <a:solidFill>
                  <a:srgbClr val="0000FF"/>
                </a:solidFill>
              </a:rPr>
              <a:t>ng nghề</a:t>
            </a:r>
            <a:r>
              <a:rPr lang="en-US" sz="2400">
                <a:solidFill>
                  <a:srgbClr val="FF0066"/>
                </a:solidFill>
              </a:rPr>
              <a:t>:</a:t>
            </a:r>
            <a:r>
              <a:rPr lang="en-US" sz="2400" b="1"/>
              <a:t>  </a:t>
            </a:r>
            <a:endParaRPr lang="en-US" sz="2400" b="1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/>
              <a:t>  Những công việc của nghề </a:t>
            </a:r>
            <a:r>
              <a:rPr lang="vi-VN" sz="2400"/>
              <a:t>đ</a:t>
            </a:r>
            <a:r>
              <a:rPr lang="en-US" sz="2400"/>
              <a:t>iện ở các hộ gia </a:t>
            </a:r>
            <a:r>
              <a:rPr lang="vi-VN" sz="2400"/>
              <a:t>đì</a:t>
            </a:r>
            <a:r>
              <a:rPr lang="en-US" sz="2400"/>
              <a:t>nh, trong các xí nghiệp, c</a:t>
            </a:r>
            <a:r>
              <a:rPr lang="vi-VN" sz="2400"/>
              <a:t>ơ</a:t>
            </a:r>
            <a:r>
              <a:rPr lang="en-US" sz="2400"/>
              <a:t> quan, nông trại, </a:t>
            </a:r>
            <a:r>
              <a:rPr lang="vi-VN" sz="2400"/>
              <a:t>đơ</a:t>
            </a:r>
            <a:r>
              <a:rPr lang="en-US" sz="2400"/>
              <a:t>n vị kinh doanh.</a:t>
            </a:r>
            <a:endParaRPr lang="en-US" sz="240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400" b="1"/>
              <a:t>  </a:t>
            </a:r>
            <a:r>
              <a:rPr lang="en-US" sz="2400"/>
              <a:t>Những c</a:t>
            </a:r>
            <a:r>
              <a:rPr lang="vi-VN" sz="2400"/>
              <a:t>ơ</a:t>
            </a:r>
            <a:r>
              <a:rPr lang="en-US" sz="2400"/>
              <a:t> sở lắp </a:t>
            </a:r>
            <a:r>
              <a:rPr lang="vi-VN" sz="2400"/>
              <a:t>đặt</a:t>
            </a:r>
            <a:r>
              <a:rPr lang="en-US" sz="2400"/>
              <a:t>, sửa chữa về </a:t>
            </a:r>
            <a:r>
              <a:rPr lang="vi-VN" sz="2400"/>
              <a:t>đ</a:t>
            </a:r>
            <a:r>
              <a:rPr lang="en-US" sz="2400"/>
              <a:t>iện.</a:t>
            </a:r>
            <a:endParaRPr lang="en-US" sz="2400"/>
          </a:p>
        </p:txBody>
      </p:sp>
      <p:pic>
        <p:nvPicPr>
          <p:cNvPr id="5" name="Picture 4" descr="mechatronics-279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" y="2978150"/>
            <a:ext cx="2533254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1.2_T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225" y="4071939"/>
            <a:ext cx="342238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apier_Loom_with_Mechanic_Dobby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3286126"/>
            <a:ext cx="3173016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59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99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39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239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239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mes New Roman" panose="02020603050405020304"/>
              <a:buNone/>
            </a:pPr>
            <a:r>
              <a:rPr lang="en-US" sz="400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Nội</a:t>
            </a:r>
            <a:r>
              <a:rPr lang="en-US" sz="40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dung bài học:</a:t>
            </a:r>
            <a:endParaRPr sz="40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5" name="Google Shape;105;p2"/>
          <p:cNvSpPr txBox="1">
            <a:spLocks noGrp="1"/>
          </p:cNvSpPr>
          <p:nvPr>
            <p:ph idx="1"/>
          </p:nvPr>
        </p:nvSpPr>
        <p:spPr>
          <a:xfrm>
            <a:off x="1040130" y="1931671"/>
            <a:ext cx="7823264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 panose="020F0502020204030204"/>
              <a:buAutoNum type="arabicPeriod"/>
            </a:pP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Vai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trò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, vị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trí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của nghề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điện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dân dụng trong sản xuất và đời sống.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 panose="020F0502020204030204"/>
              <a:buAutoNum type="arabicPeriod"/>
            </a:pP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Đặc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điểm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và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yêu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cầu của nghề: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</a:pP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Đối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tượng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lao động nghề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điện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.</a:t>
            </a:r>
            <a:endParaRPr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</a:pP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Nội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dung lao động của nghề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điện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dân dụng.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</a:pP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Điều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kiện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làm việc của nghề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điện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dân dụng.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</a:pP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Yêu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cầu của nghề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điện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dân dụng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đối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với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người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lao động.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</a:pP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Triển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vọng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của nghề.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</a:pP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Những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nơi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đào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tạo</a:t>
            </a: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nghề.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</a:pPr>
            <a:r>
              <a:rPr lang="en-US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Những nơi hoạt động của nghề..</a:t>
            </a:r>
            <a:endParaRPr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797300" y="5948363"/>
            <a:ext cx="59436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err="1">
                <a:latin typeface="VNI-Brush" pitchFamily="2" charset="0"/>
              </a:rPr>
              <a:t>Thöïc</a:t>
            </a:r>
            <a:r>
              <a:rPr lang="en-US" sz="2800" dirty="0">
                <a:latin typeface="VNI-Brush" pitchFamily="2" charset="0"/>
              </a:rPr>
              <a:t> </a:t>
            </a:r>
            <a:r>
              <a:rPr lang="en-US" sz="2800" dirty="0" err="1">
                <a:latin typeface="VNI-Brush" pitchFamily="2" charset="0"/>
              </a:rPr>
              <a:t>hieän</a:t>
            </a:r>
            <a:r>
              <a:rPr lang="en-US" sz="2800" dirty="0">
                <a:latin typeface="VNI-Brush" pitchFamily="2" charset="0"/>
              </a:rPr>
              <a:t> </a:t>
            </a:r>
            <a:r>
              <a:rPr lang="en-US" sz="2800" dirty="0" err="1">
                <a:latin typeface="VNI-Brush" pitchFamily="2" charset="0"/>
              </a:rPr>
              <a:t>thaùng</a:t>
            </a:r>
            <a:r>
              <a:rPr lang="en-US" sz="2800" dirty="0">
                <a:latin typeface="VNI-Brush" pitchFamily="2" charset="0"/>
              </a:rPr>
              <a:t> 9 </a:t>
            </a:r>
            <a:r>
              <a:rPr lang="en-US" sz="2800" dirty="0" err="1">
                <a:latin typeface="VNI-Brush" pitchFamily="2" charset="0"/>
              </a:rPr>
              <a:t>naêm</a:t>
            </a:r>
            <a:r>
              <a:rPr lang="en-US" sz="2800" dirty="0">
                <a:latin typeface="VNI-Brush" pitchFamily="2" charset="0"/>
              </a:rPr>
              <a:t> </a:t>
            </a:r>
            <a:r>
              <a:rPr lang="en-US" sz="2800" dirty="0" smtClean="0">
                <a:latin typeface="VNI-Brush" pitchFamily="2" charset="0"/>
              </a:rPr>
              <a:t>2021</a:t>
            </a:r>
            <a:endParaRPr lang="en-US" sz="2800" dirty="0">
              <a:latin typeface="VNI-Brush" pitchFamily="2" charset="0"/>
            </a:endParaRPr>
          </a:p>
        </p:txBody>
      </p:sp>
      <p:pic>
        <p:nvPicPr>
          <p:cNvPr id="30723" name="Picture 5" descr="buom hoa dong"/>
          <p:cNvPicPr>
            <a:picLocks noGrp="1" noChangeAspect="1" noChangeArrowheads="1" noCrop="1"/>
          </p:cNvPicPr>
          <p:nvPr>
            <p:ph type="clipArt" sz="half"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91" y="3106739"/>
            <a:ext cx="3327796" cy="3417887"/>
          </a:xfrm>
          <a:prstGeom prst="rect">
            <a:avLst/>
          </a:prstGeom>
        </p:spPr>
      </p:pic>
      <p:sp>
        <p:nvSpPr>
          <p:cNvPr id="49165" name="AutoShape 13"/>
          <p:cNvSpPr>
            <a:spLocks noChangeArrowheads="1"/>
          </p:cNvSpPr>
          <p:nvPr/>
        </p:nvSpPr>
        <p:spPr bwMode="auto">
          <a:xfrm>
            <a:off x="3728508" y="3071813"/>
            <a:ext cx="6177492" cy="27622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49167" name="WordArt 15" descr="Narrow vertical"/>
          <p:cNvSpPr>
            <a:spLocks noChangeArrowheads="1" noChangeShapeType="1" noTextEdit="1"/>
          </p:cNvSpPr>
          <p:nvPr/>
        </p:nvSpPr>
        <p:spPr bwMode="auto">
          <a:xfrm>
            <a:off x="4798219" y="3786188"/>
            <a:ext cx="3797300" cy="116046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24014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Thân ái chào các  em</a:t>
            </a:r>
            <a:endParaRPr lang="en-US" sz="3600" kern="1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+mn-lt"/>
              <a:ea typeface="+mn-lt"/>
              <a:cs typeface="+mn-lt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1735" y="919164"/>
            <a:ext cx="8997950" cy="1570037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</a:rPr>
              <a:t>Về nhà:</a:t>
            </a:r>
            <a:r>
              <a:rPr lang="en-US" sz="2400" b="1"/>
              <a:t>  </a:t>
            </a:r>
            <a:endParaRPr lang="en-US" sz="2400" b="1"/>
          </a:p>
          <a:p>
            <a:pPr eaLnBrk="1" hangingPunct="1">
              <a:spcBef>
                <a:spcPct val="50000"/>
              </a:spcBef>
            </a:pPr>
            <a:r>
              <a:rPr lang="en-US" sz="2400"/>
              <a:t>-  Học bài theo SGK.</a:t>
            </a:r>
            <a:endParaRPr lang="en-US" sz="2400"/>
          </a:p>
          <a:p>
            <a:pPr eaLnBrk="1" hangingPunct="1">
              <a:spcBef>
                <a:spcPct val="50000"/>
              </a:spcBef>
            </a:pPr>
            <a:r>
              <a:rPr lang="en-US" sz="2400" b="1"/>
              <a:t>-  Tự tìm hiểu các ví dụ trong thực tế</a:t>
            </a:r>
            <a:r>
              <a:rPr lang="en-US" sz="2400"/>
              <a:t>.</a:t>
            </a:r>
            <a:endParaRPr lang="en-US" sz="240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99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4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3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39"/>
                            </p:stCondLst>
                            <p:childTnLst>
                              <p:par>
                                <p:cTn id="2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839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  <p:bldP spid="49165" grpId="0" animBg="1"/>
      <p:bldP spid="491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244329" y="428626"/>
            <a:ext cx="6779419" cy="582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</a:rPr>
              <a:t> MỘT SỐ HÌNH ẢNH SỬ DỤNG ĐIỆN</a:t>
            </a:r>
            <a:endParaRPr lang="vi-VN" sz="28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7411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4" name="Picture 16" descr="gp-01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1" y="1503947"/>
            <a:ext cx="8145378" cy="471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êu đề 1"/>
          <p:cNvSpPr txBox="1"/>
          <p:nvPr/>
        </p:nvSpPr>
        <p:spPr>
          <a:xfrm>
            <a:off x="660400" y="1069976"/>
            <a:ext cx="4922044" cy="582613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Trong</a:t>
            </a:r>
            <a:r>
              <a:rPr lang="en-US" sz="28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sinh</a:t>
            </a:r>
            <a:r>
              <a:rPr lang="en-US" sz="28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hoat</a:t>
            </a:r>
            <a:r>
              <a:rPr lang="en-US" sz="28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br>
              <a:rPr lang="en-US" sz="28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vi-VN" sz="28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4" name="Picture 15" descr="region_subpic11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" y="1428750"/>
            <a:ext cx="46434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Hình Chữ nhật 4"/>
          <p:cNvSpPr>
            <a:spLocks noChangeArrowheads="1"/>
          </p:cNvSpPr>
          <p:nvPr/>
        </p:nvSpPr>
        <p:spPr bwMode="auto">
          <a:xfrm>
            <a:off x="1393031" y="714375"/>
            <a:ext cx="441126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/>
              <a:t>Trong sản xuất</a:t>
            </a:r>
            <a:endParaRPr lang="vi-VN" sz="4000"/>
          </a:p>
        </p:txBody>
      </p:sp>
      <p:pic>
        <p:nvPicPr>
          <p:cNvPr id="7" name="Picture 5" descr="Img20030131_1623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82" y="1428750"/>
            <a:ext cx="4488656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4" name="Picture 14" descr="anh 5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64" y="1571625"/>
            <a:ext cx="8348662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Hình Chữ nhật 4"/>
          <p:cNvSpPr>
            <a:spLocks noChangeArrowheads="1"/>
          </p:cNvSpPr>
          <p:nvPr/>
        </p:nvSpPr>
        <p:spPr bwMode="auto">
          <a:xfrm>
            <a:off x="1393032" y="714375"/>
            <a:ext cx="510778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/>
              <a:t>Trong Giáo dục</a:t>
            </a:r>
            <a:endParaRPr lang="vi-VN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4" name="Picture 13" descr="hoat-dong-PT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82" y="1785938"/>
            <a:ext cx="6036469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Hình Chữ nhật 4"/>
          <p:cNvSpPr>
            <a:spLocks noChangeArrowheads="1"/>
          </p:cNvSpPr>
          <p:nvPr/>
        </p:nvSpPr>
        <p:spPr bwMode="auto">
          <a:xfrm>
            <a:off x="1470423" y="571501"/>
            <a:ext cx="417909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/>
              <a:t>Trong Y tế</a:t>
            </a:r>
            <a:endParaRPr lang="vi-VN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5" name="Picture 6" descr="180px-KolkataVIP_road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35" y="1285875"/>
            <a:ext cx="8512969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Hình Chữ nhật 5"/>
          <p:cNvSpPr>
            <a:spLocks noChangeArrowheads="1"/>
          </p:cNvSpPr>
          <p:nvPr/>
        </p:nvSpPr>
        <p:spPr bwMode="auto">
          <a:xfrm>
            <a:off x="541736" y="357189"/>
            <a:ext cx="51834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/>
              <a:t>Trong giao thông vận tải</a:t>
            </a:r>
            <a:endParaRPr lang="vi-VN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/>
          <p:cNvGrpSpPr/>
          <p:nvPr/>
        </p:nvGrpSpPr>
        <p:grpSpPr>
          <a:xfrm>
            <a:off x="-292735" y="619760"/>
            <a:ext cx="10648315" cy="6107430"/>
            <a:chOff x="-529530" y="1055241"/>
            <a:chExt cx="10951703" cy="5968219"/>
          </a:xfrm>
        </p:grpSpPr>
        <p:pic>
          <p:nvPicPr>
            <p:cNvPr id="3" name="Picture 1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9530" y="1055241"/>
              <a:ext cx="10951703" cy="5968219"/>
            </a:xfrm>
            <a:prstGeom prst="rect">
              <a:avLst/>
            </a:prstGeom>
          </p:spPr>
        </p:pic>
        <p:pic>
          <p:nvPicPr>
            <p:cNvPr id="4" name="vai trò của điện năng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853493" y="1434692"/>
              <a:ext cx="8185678" cy="4604444"/>
            </a:xfrm>
            <a:prstGeom prst="rect">
              <a:avLst/>
            </a:prstGeom>
          </p:spPr>
        </p:pic>
      </p:grpSp>
      <p:sp>
        <p:nvSpPr>
          <p:cNvPr id="2" name="Hộp Văn bản 1"/>
          <p:cNvSpPr txBox="1"/>
          <p:nvPr/>
        </p:nvSpPr>
        <p:spPr>
          <a:xfrm>
            <a:off x="418011" y="0"/>
            <a:ext cx="5017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I.Vai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vị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nghề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dụng: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55" name="Picture 19" descr="ho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30" y="5244783"/>
            <a:ext cx="581025" cy="873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/>
          <p:cNvGrpSpPr/>
          <p:nvPr/>
        </p:nvGrpSpPr>
        <p:grpSpPr>
          <a:xfrm>
            <a:off x="-184150" y="889635"/>
            <a:ext cx="10758805" cy="5918200"/>
            <a:chOff x="-529530" y="1055241"/>
            <a:chExt cx="10951703" cy="5968219"/>
          </a:xfrm>
        </p:grpSpPr>
        <p:pic>
          <p:nvPicPr>
            <p:cNvPr id="3" name="Picture 1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9530" y="1055241"/>
              <a:ext cx="10951703" cy="5968219"/>
            </a:xfrm>
            <a:prstGeom prst="rect">
              <a:avLst/>
            </a:prstGeom>
          </p:spPr>
        </p:pic>
        <p:pic>
          <p:nvPicPr>
            <p:cNvPr id="4" name="vai trò của điện năng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853493" y="1434692"/>
              <a:ext cx="8185678" cy="4604444"/>
            </a:xfrm>
            <a:prstGeom prst="rect">
              <a:avLst/>
            </a:prstGeom>
          </p:spPr>
        </p:pic>
      </p:grpSp>
      <p:sp>
        <p:nvSpPr>
          <p:cNvPr id="2" name="Hộp Văn bản 1"/>
          <p:cNvSpPr txBox="1"/>
          <p:nvPr/>
        </p:nvSpPr>
        <p:spPr>
          <a:xfrm>
            <a:off x="418011" y="0"/>
            <a:ext cx="5017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I.Vai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vị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nghề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dụng: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1773101" y="2955038"/>
            <a:ext cx="6844937" cy="15065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55" name="Picture 19" descr="ho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30" y="5244783"/>
            <a:ext cx="581025" cy="873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bldLvl="0" animBg="1"/>
      <p:bldP spid="5" grpId="1" bldLvl="0" animBg="1"/>
    </p:bldLst>
  </p:timing>
</p:sld>
</file>

<file path=ppt/tags/tag1.xml><?xml version="1.0" encoding="utf-8"?>
<p:tagLst xmlns:p="http://schemas.openxmlformats.org/presentationml/2006/main">
  <p:tag name="ISPRING_CONTENTLIB_ASSET_META" val="{&quot;ai&quot;:&quot;PVogT2EJ1lUxbVIdoW0gDA&quot;,&quot;gi&quot;:&quot;KkFKOvMaBX0q0PuUSj2oWA&quot;,&quot;ti&quot;:&quot;object_sets&quot;,&quot;vs&quot;:{&quot;f&quot;:[1046],&quot;i&quot;:{&quot;d&quot;:&quot;PVogT2EJ1lUxbVIdoW0gDA&quot;,&quot;p&quot;:true}}}"/>
</p:tagLst>
</file>

<file path=ppt/tags/tag2.xml><?xml version="1.0" encoding="utf-8"?>
<p:tagLst xmlns:p="http://schemas.openxmlformats.org/presentationml/2006/main">
  <p:tag name="ISPRING_CONTENTLIB_ASSET_META" val="{&quot;ai&quot;:&quot;PVogT2EJ1lUxbVIdoW0gDA&quot;,&quot;gi&quot;:&quot;KkFKOvMaBX0q0PuUSj2oWA&quot;,&quot;ti&quot;:&quot;object_sets&quot;,&quot;vs&quot;:{&quot;f&quot;:[1046],&quot;i&quot;:{&quot;d&quot;:&quot;PVogT2EJ1lUxbVIdoW0gDA&quot;,&quot;p&quot;:true}}}"/>
</p:tagLst>
</file>

<file path=ppt/tags/tag3.xml><?xml version="1.0" encoding="utf-8"?>
<p:tagLst xmlns:p="http://schemas.openxmlformats.org/presentationml/2006/main">
  <p:tag name="ISPRING_CONTENTLIB_ASSET_META" val="{&quot;ai&quot;:&quot;PVogT2EJ1lUxbVIdoW0gDA&quot;,&quot;gi&quot;:&quot;KkFKOvMaBX0q0PuUSj2oWA&quot;,&quot;ti&quot;:&quot;object_sets&quot;,&quot;vs&quot;:{&quot;f&quot;:[1046],&quot;i&quot;:{&quot;d&quot;:&quot;PVogT2EJ1lUxbVIdoW0gDA&quot;,&quot;p&quot;:true}}}"/>
</p:tagLst>
</file>

<file path=ppt/tags/tag4.xml><?xml version="1.0" encoding="utf-8"?>
<p:tagLst xmlns:p="http://schemas.openxmlformats.org/presentationml/2006/main">
  <p:tag name="ISPRING_CONTENTLIB_ASSET_META" val="{&quot;ai&quot;:&quot;PVogT2EJ1lUxbVIdoW0gDA&quot;,&quot;gi&quot;:&quot;KkFKOvMaBX0q0PuUSj2oWA&quot;,&quot;ti&quot;:&quot;object_sets&quot;,&quot;vs&quot;:{&quot;f&quot;:[1046],&quot;i&quot;:{&quot;d&quot;:&quot;PVogT2EJ1lUxbVIdoW0gDA&quot;,&quot;p&quot;:true}}}"/>
</p:tagLst>
</file>

<file path=ppt/tags/tag5.xml><?xml version="1.0" encoding="utf-8"?>
<p:tagLst xmlns:p="http://schemas.openxmlformats.org/presentationml/2006/main">
  <p:tag name="ISPRING_CONTENTLIB_ASSET_META" val="{&quot;ai&quot;:&quot;PVogT2EJ1lUxbVIdoW0gDA&quot;,&quot;gi&quot;:&quot;KkFKOvMaBX0q0PuUSj2oWA&quot;,&quot;ti&quot;:&quot;object_sets&quot;,&quot;vs&quot;:{&quot;f&quot;:[1046],&quot;i&quot;:{&quot;d&quot;:&quot;PVogT2EJ1lUxbVIdoW0gDA&quot;,&quot;p&quot;:true}}}"/>
</p:tagLst>
</file>

<file path=ppt/tags/tag6.xml><?xml version="1.0" encoding="utf-8"?>
<p:tagLst xmlns:p="http://schemas.openxmlformats.org/presentationml/2006/main">
  <p:tag name="ISPRING_CONTENTLIB_ASSET_META" val="{&quot;ai&quot;:&quot;PVogT2EJ1lUxbVIdoW0gDA&quot;,&quot;gi&quot;:&quot;KkFKOvMaBX0q0PuUSj2oWA&quot;,&quot;ti&quot;:&quot;object_sets&quot;,&quot;vs&quot;:{&quot;f&quot;:[1046],&quot;i&quot;:{&quot;d&quot;:&quot;PVogT2EJ1lUxbVIdoW0gDA&quot;,&quot;p&quot;:true}}}"/>
</p:tagLst>
</file>

<file path=ppt/tags/tag7.xml><?xml version="1.0" encoding="utf-8"?>
<p:tagLst xmlns:p="http://schemas.openxmlformats.org/presentationml/2006/main">
  <p:tag name="ISPRING_CONTENTLIB_ASSET_META" val="{&quot;ai&quot;:&quot;PVogT2EJ1lUxbVIdoW0gDA&quot;,&quot;gi&quot;:&quot;KkFKOvMaBX0q0PuUSj2oWA&quot;,&quot;ti&quot;:&quot;object_sets&quot;,&quot;vs&quot;:{&quot;f&quot;:[1046],&quot;i&quot;:{&quot;d&quot;:&quot;PVogT2EJ1lUxbVIdoW0gDA&quot;,&quot;p&quot;:true}}}"/>
</p:tagLst>
</file>

<file path=ppt/tags/tag8.xml><?xml version="1.0" encoding="utf-8"?>
<p:tagLst xmlns:p="http://schemas.openxmlformats.org/presentationml/2006/main">
  <p:tag name="ISPRING_CONTENTLIB_ASSET_META" val="{&quot;ai&quot;:&quot;PVogT2EJ1lUxbVIdoW0gDA&quot;,&quot;gi&quot;:&quot;KkFKOvMaBX0q0PuUSj2oWA&quot;,&quot;ti&quot;:&quot;object_sets&quot;,&quot;vs&quot;:{&quot;f&quot;:[1046],&quot;i&quot;:{&quot;d&quot;:&quot;PVogT2EJ1lUxbVIdoW0gDA&quot;,&quot;p&quot;:true}}}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hong cách hoài niệm">
  <a:themeElements>
    <a:clrScheme name="Phong cách hoài niệm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Phong cách hoài niệm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hong cách hoài niệm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òng tròn">
  <a:themeElements>
    <a:clrScheme name="Vòng tròn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Vòng tròn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òng tròn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5069</Words>
  <Application>WPS Presentation</Application>
  <PresentationFormat>A4 Paper (210x297 mm)</PresentationFormat>
  <Paragraphs>196</Paragraphs>
  <Slides>27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Arial</vt:lpstr>
      <vt:lpstr>SimSun</vt:lpstr>
      <vt:lpstr>Wingdings</vt:lpstr>
      <vt:lpstr>Calibri</vt:lpstr>
      <vt:lpstr>Trebuchet MS</vt:lpstr>
      <vt:lpstr>Calibri</vt:lpstr>
      <vt:lpstr>Arial</vt:lpstr>
      <vt:lpstr>Times New Roman</vt:lpstr>
      <vt:lpstr>Times New Roman</vt:lpstr>
      <vt:lpstr>VNI-Brush</vt:lpstr>
      <vt:lpstr>Microsoft YaHei</vt:lpstr>
      <vt:lpstr>Arial Unicode MS</vt:lpstr>
      <vt:lpstr>Calibri Light</vt:lpstr>
      <vt:lpstr>Tw Cen MT</vt:lpstr>
      <vt:lpstr>Office Theme</vt:lpstr>
      <vt:lpstr>Phong cách hoài niệm</vt:lpstr>
      <vt:lpstr>Vòng tròn</vt:lpstr>
      <vt:lpstr>Bài 1 Giới thiệu nghề điện dân dụng</vt:lpstr>
      <vt:lpstr>Yêu cầu của bài học</vt:lpstr>
      <vt:lpstr> MỘT SỐ HÌNH ẢNH SỬ DỤNG ĐIỆN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Nội dung bài học: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NHẮC LẠI KIẾN THỨC LỚP 8:</dc:title>
  <dc:creator>Windows User</dc:creator>
  <cp:lastModifiedBy>ACER</cp:lastModifiedBy>
  <cp:revision>56</cp:revision>
  <dcterms:created xsi:type="dcterms:W3CDTF">2019-06-04T15:40:00Z</dcterms:created>
  <dcterms:modified xsi:type="dcterms:W3CDTF">2021-09-05T04:12:05Z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1033-11.2.0.10176</vt:lpwstr>
  </property>
</Properties>
</file>